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05" r:id="rId2"/>
    <p:sldId id="307" r:id="rId3"/>
    <p:sldId id="299" r:id="rId4"/>
    <p:sldId id="316" r:id="rId5"/>
    <p:sldId id="361" r:id="rId6"/>
    <p:sldId id="309" r:id="rId7"/>
    <p:sldId id="359" r:id="rId8"/>
    <p:sldId id="354" r:id="rId9"/>
    <p:sldId id="351" r:id="rId10"/>
    <p:sldId id="355" r:id="rId11"/>
    <p:sldId id="362" r:id="rId12"/>
    <p:sldId id="365" r:id="rId13"/>
    <p:sldId id="363" r:id="rId14"/>
    <p:sldId id="310" r:id="rId15"/>
    <p:sldId id="353" r:id="rId16"/>
    <p:sldId id="28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FA7"/>
    <a:srgbClr val="6A8DE4"/>
    <a:srgbClr val="96A9D2"/>
    <a:srgbClr val="3A6AE6"/>
    <a:srgbClr val="6988D2"/>
    <a:srgbClr val="4773E2"/>
    <a:srgbClr val="5B9BD5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5"/>
  </p:normalViewPr>
  <p:slideViewPr>
    <p:cSldViewPr snapToGrid="0" snapToObjects="1" showGuides="1">
      <p:cViewPr varScale="1">
        <p:scale>
          <a:sx n="97" d="100"/>
          <a:sy n="97" d="100"/>
        </p:scale>
        <p:origin x="96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36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51F0885-519F-2140-81CF-210F7B25B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48909E-368E-CB4C-9645-7B33099FF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086DB-17F3-D143-84B7-6785B95D1431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14A26D-6F20-0644-8EA0-13FA2084C0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406BFD-1091-0040-BF1A-3A1ADF0B28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845A-D161-814F-ADFA-373BFEEF08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20950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E4BA5-34B3-A44C-AEB1-6EFAB49E6D52}" type="datetimeFigureOut">
              <a:rPr kumimoji="1" lang="zh-CN" altLang="en-US" smtClean="0"/>
              <a:t>2024/11/16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E862B-C71E-E94B-AC4F-5609ED8B1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80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E862B-C71E-E94B-AC4F-5609ED8B15D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98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90E1C9E-B6DD-D843-9BC2-9820F21248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8014C46-AEE6-F4A8-28CC-63B7905470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3" y="2772274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单击此处编辑主标题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4E2F2162-293B-5B13-03DD-E4BF5C9715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8000" y="3657600"/>
            <a:ext cx="11282400" cy="28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19800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47719B-32CC-0243-8011-4D5AF9FB00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5" y="3054600"/>
            <a:ext cx="11282400" cy="748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A69A77-C4CE-A96A-0AC7-D190FC7DA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8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_1</a:t>
            </a:r>
            <a:endParaRPr kumimoji="1"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04606BC8-400D-ED7B-76B0-EAC101335A4F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460792" y="1052514"/>
            <a:ext cx="11282028" cy="525621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Wingdings" pitchFamily="2" charset="2"/>
              <a:buChar char="l"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2.1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2.2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3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3.1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3.2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章节小标题</a:t>
            </a:r>
            <a:r>
              <a:rPr kumimoji="1" lang="en-US" altLang="zh-CN" dirty="0"/>
              <a:t>3.3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4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5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7F86EC-BB11-014E-9569-1D52FA7C9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6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_2</a:t>
            </a:r>
            <a:endParaRPr kumimoji="1" lang="zh-CN" altLang="en-US" dirty="0"/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11111AE2-6BCC-33A9-31F8-57A4FF785424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1049191" y="1766133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04606BC8-400D-ED7B-76B0-EAC101335A4F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049191" y="2078537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D8521214-146E-7A04-33B3-08908371CF0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049191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BF48E8D5-9034-0A75-1A37-C11D30FD8167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049191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2" name="文本占位符 3">
            <a:extLst>
              <a:ext uri="{FF2B5EF4-FFF2-40B4-BE49-F238E27FC236}">
                <a16:creationId xmlns:a16="http://schemas.microsoft.com/office/drawing/2014/main" id="{58ED5491-39E1-50EA-5E3D-B30F47F8755A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4946930" y="1767602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id="{4F622ECF-4F3D-9B18-BE44-19CCB98A7D6D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4946930" y="2077202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6" name="文本占位符 3">
            <a:extLst>
              <a:ext uri="{FF2B5EF4-FFF2-40B4-BE49-F238E27FC236}">
                <a16:creationId xmlns:a16="http://schemas.microsoft.com/office/drawing/2014/main" id="{85A6A433-EE77-F2B4-CEB5-BBF0A6DFF4ED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4946930" y="3993826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7" name="文本占位符 3">
            <a:extLst>
              <a:ext uri="{FF2B5EF4-FFF2-40B4-BE49-F238E27FC236}">
                <a16:creationId xmlns:a16="http://schemas.microsoft.com/office/drawing/2014/main" id="{EB96CAE5-EBCE-E682-433A-ABB6177B31FD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4946930" y="430623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7F86EC-BB11-014E-9569-1D52FA7C9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8BA8C8D4-10CB-E74C-A218-E2D53AADA30E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9013445" y="1767600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98A9343B-510B-C34B-8C43-0F87E2E8223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9013445" y="207720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8DA16E86-38DF-9D48-AABA-F51F3F4D79C9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9013445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2EFE56E9-1775-324F-89F7-A85684A76A52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9013445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048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>
            <a:extLst>
              <a:ext uri="{FF2B5EF4-FFF2-40B4-BE49-F238E27FC236}">
                <a16:creationId xmlns:a16="http://schemas.microsoft.com/office/drawing/2014/main" id="{915D22FF-C59E-4E24-A97D-EE71D4F78374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D92C66-97B6-A844-B883-C98DB502B2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3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A9DB0D0-10E2-A93C-3456-7F5784D66B78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4DB698-1414-D798-8092-30E4BAA62D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2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92C66-97B6-A844-B883-C98DB502B2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57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F9644-E5B9-B20E-9298-0C36B8DEF3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4" name="六边形 3">
            <a:extLst>
              <a:ext uri="{FF2B5EF4-FFF2-40B4-BE49-F238E27FC236}">
                <a16:creationId xmlns:a16="http://schemas.microsoft.com/office/drawing/2014/main" id="{A8BD0578-72CF-BCFA-5E31-668F2518E2B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092C66F-436F-A7B3-5383-B0EE49A2E7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6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32EF9E-4894-6904-212B-EBCEFC31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08B882-490F-144E-8AF4-0866009AA5C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8F52F4AF-64E1-5D4F-8107-A54C001C30A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844"/>
            <a:ext cx="11282028" cy="48678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B51DBB72-9D19-CA9A-964C-5DB6477B20B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A052F24-A617-98AB-093D-7D13A27DE6EF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21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6C8314B-828B-CDAF-07C5-34CB1A2F3C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8" name="六边形 7">
            <a:extLst>
              <a:ext uri="{FF2B5EF4-FFF2-40B4-BE49-F238E27FC236}">
                <a16:creationId xmlns:a16="http://schemas.microsoft.com/office/drawing/2014/main" id="{81DCD0C9-0454-8B1E-84B9-AF832B9F5EB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AA67A857-F526-73BA-FA26-B94C5512CE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0B68589-EC1E-F30C-E7C1-D7EEC2995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2F8AA5AF-5B12-5AFB-2586-266C7B6C05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2BC87F01-7F75-245F-5C25-FBC0D965B196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000"/>
            <a:ext cx="11282028" cy="4867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</a:p>
        </p:txBody>
      </p:sp>
    </p:spTree>
    <p:extLst>
      <p:ext uri="{BB962C8B-B14F-4D97-AF65-F5344CB8AC3E}">
        <p14:creationId xmlns:p14="http://schemas.microsoft.com/office/powerpoint/2010/main" val="3008535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5" orient="horz" pos="663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带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7ED2E00-AC2E-D6DB-4554-66491CAB1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8" name="六边形 7">
            <a:extLst>
              <a:ext uri="{FF2B5EF4-FFF2-40B4-BE49-F238E27FC236}">
                <a16:creationId xmlns:a16="http://schemas.microsoft.com/office/drawing/2014/main" id="{BCADD38B-8A83-594B-826C-655E4046A6E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797629F-E09E-BE49-E352-3719E8870ABC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836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>
            <a:extLst>
              <a:ext uri="{FF2B5EF4-FFF2-40B4-BE49-F238E27FC236}">
                <a16:creationId xmlns:a16="http://schemas.microsoft.com/office/drawing/2014/main" id="{7E0E4024-3BFC-215E-1C8A-906DCFD7345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21B17B6D-5E44-59ED-7C03-E40903D30867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213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33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9" r:id="rId2"/>
    <p:sldLayoutId id="2147483670" r:id="rId3"/>
    <p:sldLayoutId id="2147483660" r:id="rId4"/>
    <p:sldLayoutId id="2147483662" r:id="rId5"/>
    <p:sldLayoutId id="2147483657" r:id="rId6"/>
    <p:sldLayoutId id="2147483661" r:id="rId7"/>
    <p:sldLayoutId id="2147483655" r:id="rId8"/>
    <p:sldLayoutId id="2147483671" r:id="rId9"/>
    <p:sldLayoutId id="214748366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3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OV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OV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36969-DFFA-8171-3B5C-5AA45AAF99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/>
              <a:t>DevStation</a:t>
            </a:r>
            <a:r>
              <a:rPr kumimoji="1" lang="zh-CN" altLang="en-US"/>
              <a:t>：智能化开发平台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0D3307-9B42-99B3-8BA3-10D8905F0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/>
              <a:t>主讲人：</a:t>
            </a:r>
            <a:r>
              <a:rPr kumimoji="1" lang="en-US" altLang="zh-CN"/>
              <a:t>openEuler</a:t>
            </a:r>
            <a:r>
              <a:rPr kumimoji="1" lang="zh-CN" altLang="en-US"/>
              <a:t>社区</a:t>
            </a:r>
            <a:r>
              <a:rPr kumimoji="1" lang="en-US" altLang="zh-CN"/>
              <a:t>maintainer </a:t>
            </a:r>
            <a:r>
              <a:rPr kumimoji="1" lang="zh-CN" altLang="en-US"/>
              <a:t>李萍</a:t>
            </a:r>
          </a:p>
        </p:txBody>
      </p:sp>
    </p:spTree>
    <p:extLst>
      <p:ext uri="{BB962C8B-B14F-4D97-AF65-F5344CB8AC3E}">
        <p14:creationId xmlns:p14="http://schemas.microsoft.com/office/powerpoint/2010/main" val="851278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矩形: 圆角 83">
            <a:extLst>
              <a:ext uri="{FF2B5EF4-FFF2-40B4-BE49-F238E27FC236}">
                <a16:creationId xmlns:a16="http://schemas.microsoft.com/office/drawing/2014/main" id="{5DB13BE0-8E5B-4B0C-B7A0-84C22ABD744C}"/>
              </a:ext>
            </a:extLst>
          </p:cNvPr>
          <p:cNvSpPr/>
          <p:nvPr/>
        </p:nvSpPr>
        <p:spPr>
          <a:xfrm>
            <a:off x="10982738" y="1773280"/>
            <a:ext cx="928500" cy="643212"/>
          </a:xfrm>
          <a:prstGeom prst="roundRect">
            <a:avLst/>
          </a:prstGeom>
          <a:solidFill>
            <a:srgbClr val="3A6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D24CADCB-0B43-429C-891A-96D0A7D66A85}"/>
              </a:ext>
            </a:extLst>
          </p:cNvPr>
          <p:cNvSpPr/>
          <p:nvPr/>
        </p:nvSpPr>
        <p:spPr>
          <a:xfrm>
            <a:off x="8719702" y="1686079"/>
            <a:ext cx="2048040" cy="1311159"/>
          </a:xfrm>
          <a:prstGeom prst="roundRect">
            <a:avLst/>
          </a:prstGeom>
          <a:solidFill>
            <a:srgbClr val="3A6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C5585C59-DAE7-4223-A844-E5D4AAEAF8DA}"/>
              </a:ext>
            </a:extLst>
          </p:cNvPr>
          <p:cNvSpPr/>
          <p:nvPr/>
        </p:nvSpPr>
        <p:spPr>
          <a:xfrm>
            <a:off x="6909528" y="1502829"/>
            <a:ext cx="1382709" cy="1311159"/>
          </a:xfrm>
          <a:prstGeom prst="roundRect">
            <a:avLst/>
          </a:prstGeom>
          <a:solidFill>
            <a:srgbClr val="3A6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A9EE8DC-C09F-4278-9E32-235D10D0C8DF}"/>
              </a:ext>
            </a:extLst>
          </p:cNvPr>
          <p:cNvSpPr/>
          <p:nvPr/>
        </p:nvSpPr>
        <p:spPr>
          <a:xfrm>
            <a:off x="5633953" y="1821475"/>
            <a:ext cx="924094" cy="582108"/>
          </a:xfrm>
          <a:prstGeom prst="roundRect">
            <a:avLst/>
          </a:prstGeom>
          <a:solidFill>
            <a:srgbClr val="3A6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副标题 1">
            <a:extLst>
              <a:ext uri="{FF2B5EF4-FFF2-40B4-BE49-F238E27FC236}">
                <a16:creationId xmlns:a16="http://schemas.microsoft.com/office/drawing/2014/main" id="{4B6A31ED-CBE3-4CB1-9057-272563A374C5}"/>
              </a:ext>
            </a:extLst>
          </p:cNvPr>
          <p:cNvSpPr txBox="1"/>
          <p:nvPr/>
        </p:nvSpPr>
        <p:spPr>
          <a:xfrm>
            <a:off x="0" y="348069"/>
            <a:ext cx="10695963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297180" indent="-297180" algn="l" defTabSz="1188085" rtl="0" eaLnBrk="1" latinLnBrk="0" hangingPunct="1">
              <a:lnSpc>
                <a:spcPct val="90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36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090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31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8463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7835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7271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16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525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250" indent="-297180" algn="l" defTabSz="1188085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1" lang="zh-CN" altLang="en-US" sz="2400" b="1">
                <a:latin typeface="Arial" panose="020B0604020202020204" pitchFamily="34" charset="0"/>
                <a:ea typeface="Microsoft YaHei" panose="020B0503020204020204" pitchFamily="34" charset="-122"/>
                <a:cs typeface="+mj-cs"/>
              </a:rPr>
              <a:t>编译：</a:t>
            </a:r>
            <a:r>
              <a:rPr kumimoji="1" lang="en-US" altLang="zh-CN" sz="2400" b="1">
                <a:latin typeface="Arial" panose="020B0604020202020204" pitchFamily="34" charset="0"/>
                <a:ea typeface="Microsoft YaHei" panose="020B0503020204020204" pitchFamily="34" charset="-122"/>
                <a:cs typeface="+mj-cs"/>
              </a:rPr>
              <a:t>AI4Compiler</a:t>
            </a:r>
            <a:r>
              <a:rPr kumimoji="1" lang="zh-CN" altLang="en-US" sz="2400" b="1">
                <a:latin typeface="Arial" panose="020B0604020202020204" pitchFamily="34" charset="0"/>
                <a:ea typeface="Microsoft YaHei" panose="020B0503020204020204" pitchFamily="34" charset="-122"/>
                <a:cs typeface="+mj-cs"/>
              </a:rPr>
              <a:t>智能</a:t>
            </a:r>
            <a:r>
              <a:rPr kumimoji="1" lang="zh-CN" altLang="en-US" sz="2400" b="1" dirty="0">
                <a:latin typeface="Arial" panose="020B0604020202020204" pitchFamily="34" charset="0"/>
                <a:ea typeface="Microsoft YaHei" panose="020B0503020204020204" pitchFamily="34" charset="-122"/>
                <a:cs typeface="+mj-cs"/>
              </a:rPr>
              <a:t>学习程序特征，辅助调优决策，完成普适的性能优化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1194207-D543-48F7-837C-F6DA88C4FB73}"/>
              </a:ext>
            </a:extLst>
          </p:cNvPr>
          <p:cNvSpPr txBox="1"/>
          <p:nvPr/>
        </p:nvSpPr>
        <p:spPr>
          <a:xfrm>
            <a:off x="8292237" y="1063063"/>
            <a:ext cx="12311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编译优化流程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E361237-C9A6-43CD-ACAD-8B1856928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426" y="1643699"/>
            <a:ext cx="6257812" cy="1311159"/>
          </a:xfrm>
          <a:prstGeom prst="rect">
            <a:avLst/>
          </a:prstGeom>
        </p:spPr>
      </p:pic>
      <p:sp>
        <p:nvSpPr>
          <p:cNvPr id="18" name="矩形: 圆角 2">
            <a:extLst>
              <a:ext uri="{FF2B5EF4-FFF2-40B4-BE49-F238E27FC236}">
                <a16:creationId xmlns:a16="http://schemas.microsoft.com/office/drawing/2014/main" id="{A5286775-F681-4E41-913D-6920663E1FC0}"/>
              </a:ext>
            </a:extLst>
          </p:cNvPr>
          <p:cNvSpPr/>
          <p:nvPr/>
        </p:nvSpPr>
        <p:spPr>
          <a:xfrm>
            <a:off x="6741862" y="3207760"/>
            <a:ext cx="5022259" cy="719003"/>
          </a:xfrm>
          <a:prstGeom prst="roundRect">
            <a:avLst>
              <a:gd name="adj" fmla="val 12667"/>
            </a:avLst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C2D4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86">
            <a:extLst>
              <a:ext uri="{FF2B5EF4-FFF2-40B4-BE49-F238E27FC236}">
                <a16:creationId xmlns:a16="http://schemas.microsoft.com/office/drawing/2014/main" id="{965219F9-BB7A-4298-B77A-64D7E6C7C75B}"/>
              </a:ext>
            </a:extLst>
          </p:cNvPr>
          <p:cNvSpPr txBox="1"/>
          <p:nvPr/>
        </p:nvSpPr>
        <p:spPr>
          <a:xfrm>
            <a:off x="5470314" y="3398913"/>
            <a:ext cx="1184940" cy="363643"/>
          </a:xfrm>
          <a:prstGeom prst="roundRect">
            <a:avLst>
              <a:gd name="adj" fmla="val 4982"/>
            </a:avLst>
          </a:prstGeom>
          <a:noFill/>
          <a:ln w="28575" cap="flat" cmpd="sng" algn="ctr">
            <a:noFill/>
            <a:prstDash val="solid"/>
          </a:ln>
          <a:effectLst/>
        </p:spPr>
        <p:txBody>
          <a:bodyPr lIns="0" tIns="0" rIns="0" bIns="0" rtlCol="0" anchor="ctr" anchorCtr="1"/>
          <a:lstStyle>
            <a:defPPr>
              <a:defRPr lang="zh-CN"/>
            </a:defPPr>
            <a:lvl1pPr algn="ctr" defTabSz="1219444">
              <a:defRPr sz="1600" b="1" kern="0">
                <a:solidFill>
                  <a:srgbClr val="0000FF"/>
                </a:solidFill>
                <a:latin typeface="微软雅黑" panose="020B0503020204020204" pitchFamily="34" charset="-122"/>
              </a:defRPr>
            </a:lvl1pPr>
          </a:lstStyle>
          <a:p>
            <a:pPr lvl="0" defTabSz="1187798">
              <a:spcAft>
                <a:spcPts val="300"/>
              </a:spcAft>
              <a:defRPr/>
            </a:pPr>
            <a:r>
              <a:rPr lang="zh-CN" altLang="en-US" sz="1400" kern="1200" dirty="0">
                <a:solidFill>
                  <a:schemeClr val="tx1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白盒特征提取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A827B37-E19A-4CEE-BB7E-B8001CDE2AE0}"/>
              </a:ext>
            </a:extLst>
          </p:cNvPr>
          <p:cNvSpPr/>
          <p:nvPr/>
        </p:nvSpPr>
        <p:spPr>
          <a:xfrm>
            <a:off x="5471780" y="4343569"/>
            <a:ext cx="1184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ML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成本模型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2">
            <a:extLst>
              <a:ext uri="{FF2B5EF4-FFF2-40B4-BE49-F238E27FC236}">
                <a16:creationId xmlns:a16="http://schemas.microsoft.com/office/drawing/2014/main" id="{1030C2C4-C8E6-48A1-9698-3F28E7E3B7CA}"/>
              </a:ext>
            </a:extLst>
          </p:cNvPr>
          <p:cNvSpPr/>
          <p:nvPr/>
        </p:nvSpPr>
        <p:spPr>
          <a:xfrm>
            <a:off x="6743030" y="4008148"/>
            <a:ext cx="5021091" cy="1024069"/>
          </a:xfrm>
          <a:prstGeom prst="roundRect">
            <a:avLst>
              <a:gd name="adj" fmla="val 12667"/>
            </a:avLst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rgbClr val="1C2D4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17EDE07-D609-4B30-BFCC-24CE48B5F3C7}"/>
              </a:ext>
            </a:extLst>
          </p:cNvPr>
          <p:cNvSpPr/>
          <p:nvPr/>
        </p:nvSpPr>
        <p:spPr>
          <a:xfrm>
            <a:off x="6751541" y="4057089"/>
            <a:ext cx="5012580" cy="85183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lvl="0" defTabSz="913303" eaLnBrk="0" hangingPunct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结合白盒特征，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辅助典型的编译优化，例如，数据预取、基本块重排等，以实验数据驱动的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模型替换编译器内的启发式成本模型，提升应用场景覆盖率及优化效果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矩形: 圆角 2">
            <a:extLst>
              <a:ext uri="{FF2B5EF4-FFF2-40B4-BE49-F238E27FC236}">
                <a16:creationId xmlns:a16="http://schemas.microsoft.com/office/drawing/2014/main" id="{315C9F62-5577-47F5-ABF2-22B67B49AE1B}"/>
              </a:ext>
            </a:extLst>
          </p:cNvPr>
          <p:cNvSpPr/>
          <p:nvPr/>
        </p:nvSpPr>
        <p:spPr>
          <a:xfrm>
            <a:off x="6727389" y="5140013"/>
            <a:ext cx="5036732" cy="773562"/>
          </a:xfrm>
          <a:prstGeom prst="roundRect">
            <a:avLst>
              <a:gd name="adj" fmla="val 12667"/>
            </a:avLst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3E91BDB-92C2-4379-BB82-CAC77BCEA968}"/>
              </a:ext>
            </a:extLst>
          </p:cNvPr>
          <p:cNvSpPr/>
          <p:nvPr/>
        </p:nvSpPr>
        <p:spPr>
          <a:xfrm>
            <a:off x="6727389" y="5061738"/>
            <a:ext cx="5036732" cy="851838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lvl="0" defTabSz="913303" eaLnBrk="0" hangingPunct="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编译器在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使能的优化遍内，通过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AI4C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框架推理训练好的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AI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模型，并把推理结果返回给编译器进行解析和后续优化。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EEAD59B-25CC-4B47-AD5D-93BB9A40AC8D}"/>
              </a:ext>
            </a:extLst>
          </p:cNvPr>
          <p:cNvSpPr/>
          <p:nvPr/>
        </p:nvSpPr>
        <p:spPr>
          <a:xfrm>
            <a:off x="5398179" y="5372905"/>
            <a:ext cx="13292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AI4C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推理引擎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F0CC7B-3811-4CA7-ADD4-46BFB6BDFB65}"/>
              </a:ext>
            </a:extLst>
          </p:cNvPr>
          <p:cNvSpPr/>
          <p:nvPr/>
        </p:nvSpPr>
        <p:spPr>
          <a:xfrm>
            <a:off x="6756333" y="3256749"/>
            <a:ext cx="4951661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基于应用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、程序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CFG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图、硬件信息等内容，利用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GNN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或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训练有效反映软硬件信息的特征，作为目标任务的输入。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0222EA8-443E-449B-873B-713DD91B66E2}"/>
              </a:ext>
            </a:extLst>
          </p:cNvPr>
          <p:cNvSpPr/>
          <p:nvPr/>
        </p:nvSpPr>
        <p:spPr>
          <a:xfrm>
            <a:off x="4091978" y="4065134"/>
            <a:ext cx="985137" cy="726207"/>
          </a:xfrm>
          <a:prstGeom prst="rect">
            <a:avLst/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800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3ED0C0E4-3340-42CD-B0F1-16EB58A64052}"/>
              </a:ext>
            </a:extLst>
          </p:cNvPr>
          <p:cNvSpPr/>
          <p:nvPr/>
        </p:nvSpPr>
        <p:spPr>
          <a:xfrm>
            <a:off x="2222323" y="4879251"/>
            <a:ext cx="2849984" cy="597535"/>
          </a:xfrm>
          <a:prstGeom prst="rect">
            <a:avLst/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8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0BE7532-14C1-45C1-8CF2-3A26E7765748}"/>
              </a:ext>
            </a:extLst>
          </p:cNvPr>
          <p:cNvSpPr/>
          <p:nvPr/>
        </p:nvSpPr>
        <p:spPr>
          <a:xfrm>
            <a:off x="297440" y="3308363"/>
            <a:ext cx="3756684" cy="1485581"/>
          </a:xfrm>
          <a:prstGeom prst="rect">
            <a:avLst/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5343601-367A-4E6C-873E-541BCA46B209}"/>
              </a:ext>
            </a:extLst>
          </p:cNvPr>
          <p:cNvSpPr txBox="1"/>
          <p:nvPr/>
        </p:nvSpPr>
        <p:spPr>
          <a:xfrm>
            <a:off x="2641848" y="5122396"/>
            <a:ext cx="581113" cy="261508"/>
          </a:xfrm>
          <a:prstGeom prst="rect">
            <a:avLst/>
          </a:prstGeom>
          <a:solidFill>
            <a:srgbClr val="4773E2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920</a:t>
            </a:r>
            <a:endParaRPr lang="zh-CN" altLang="en-US" sz="105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D24CF42-BC44-47B9-A126-B7E395677AAE}"/>
              </a:ext>
            </a:extLst>
          </p:cNvPr>
          <p:cNvSpPr txBox="1"/>
          <p:nvPr/>
        </p:nvSpPr>
        <p:spPr>
          <a:xfrm>
            <a:off x="3500140" y="5128893"/>
            <a:ext cx="581113" cy="261508"/>
          </a:xfrm>
          <a:prstGeom prst="rect">
            <a:avLst/>
          </a:prstGeom>
          <a:solidFill>
            <a:srgbClr val="4773E2"/>
          </a:solidFill>
          <a:ln w="3175">
            <a:noFill/>
          </a:ln>
        </p:spPr>
        <p:txBody>
          <a:bodyPr wrap="square" rtlCol="0">
            <a:spAutoFit/>
          </a:bodyPr>
          <a:lstStyle/>
          <a:p>
            <a:pPr algn="ctr" defTabSz="913765">
              <a:defRPr/>
            </a:pPr>
            <a:r>
              <a:rPr lang="en-US" altLang="zh-CN" sz="105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endParaRPr lang="zh-CN" altLang="en-US" sz="105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8E1EE9C-2B00-4AA5-AA6B-4B860D2B10A7}"/>
              </a:ext>
            </a:extLst>
          </p:cNvPr>
          <p:cNvSpPr/>
          <p:nvPr/>
        </p:nvSpPr>
        <p:spPr>
          <a:xfrm>
            <a:off x="302862" y="4876768"/>
            <a:ext cx="1855356" cy="597535"/>
          </a:xfrm>
          <a:prstGeom prst="rect">
            <a:avLst/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800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04F2281-BBF2-4C01-A48A-1AE8CA82314A}"/>
              </a:ext>
            </a:extLst>
          </p:cNvPr>
          <p:cNvSpPr/>
          <p:nvPr/>
        </p:nvSpPr>
        <p:spPr>
          <a:xfrm>
            <a:off x="475706" y="5161989"/>
            <a:ext cx="494961" cy="246124"/>
          </a:xfrm>
          <a:prstGeom prst="rect">
            <a:avLst/>
          </a:prstGeom>
          <a:solidFill>
            <a:srgbClr val="4773E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en-US" altLang="zh-CN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PMU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105A4F-A031-4EFA-B19D-3E1772FF09A2}"/>
              </a:ext>
            </a:extLst>
          </p:cNvPr>
          <p:cNvSpPr/>
          <p:nvPr/>
        </p:nvSpPr>
        <p:spPr>
          <a:xfrm>
            <a:off x="4092004" y="3311077"/>
            <a:ext cx="985137" cy="730411"/>
          </a:xfrm>
          <a:prstGeom prst="rect">
            <a:avLst/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800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22C69F9-7DDE-471E-B068-63C9FAD999AC}"/>
              </a:ext>
            </a:extLst>
          </p:cNvPr>
          <p:cNvSpPr txBox="1"/>
          <p:nvPr/>
        </p:nvSpPr>
        <p:spPr>
          <a:xfrm>
            <a:off x="4079714" y="3326948"/>
            <a:ext cx="985137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 defTabSz="913765"/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推理框架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70ACF28-6098-4F2C-96B7-7B93C2838515}"/>
              </a:ext>
            </a:extLst>
          </p:cNvPr>
          <p:cNvSpPr/>
          <p:nvPr/>
        </p:nvSpPr>
        <p:spPr>
          <a:xfrm>
            <a:off x="4120846" y="3680593"/>
            <a:ext cx="911741" cy="276891"/>
          </a:xfrm>
          <a:prstGeom prst="rect">
            <a:avLst/>
          </a:prstGeom>
          <a:solidFill>
            <a:srgbClr val="4773E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模型推理</a:t>
            </a:r>
            <a:r>
              <a:rPr lang="en-US" altLang="zh-CN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9859C819-584B-4160-AB65-4AC5FD3C894C}"/>
              </a:ext>
            </a:extLst>
          </p:cNvPr>
          <p:cNvSpPr/>
          <p:nvPr/>
        </p:nvSpPr>
        <p:spPr>
          <a:xfrm>
            <a:off x="385045" y="3565286"/>
            <a:ext cx="3595121" cy="1003071"/>
          </a:xfrm>
          <a:prstGeom prst="rect">
            <a:avLst/>
          </a:prstGeom>
          <a:solidFill>
            <a:srgbClr val="4773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8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6D4F7A1-6F97-4EC6-BD43-DFF675493167}"/>
              </a:ext>
            </a:extLst>
          </p:cNvPr>
          <p:cNvSpPr txBox="1"/>
          <p:nvPr/>
        </p:nvSpPr>
        <p:spPr>
          <a:xfrm>
            <a:off x="1587146" y="3549208"/>
            <a:ext cx="1217539" cy="26161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 defTabSz="913765"/>
            <a:r>
              <a:rPr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推理模型库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935EAF7-2575-4CD2-9595-9A38B26993F3}"/>
              </a:ext>
            </a:extLst>
          </p:cNvPr>
          <p:cNvSpPr/>
          <p:nvPr/>
        </p:nvSpPr>
        <p:spPr>
          <a:xfrm>
            <a:off x="560162" y="3800894"/>
            <a:ext cx="934777" cy="1957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分支预测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F9F257F3-E743-417E-8ED5-FE42695B0C16}"/>
              </a:ext>
            </a:extLst>
          </p:cNvPr>
          <p:cNvSpPr/>
          <p:nvPr/>
        </p:nvSpPr>
        <p:spPr>
          <a:xfrm>
            <a:off x="1737869" y="3800895"/>
            <a:ext cx="916094" cy="194086"/>
          </a:xfrm>
          <a:prstGeom prst="rect">
            <a:avLst/>
          </a:prstGeom>
          <a:solidFill>
            <a:srgbClr val="3A6AE6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性能预估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76A119D-16FC-4BB6-9FC5-AE504FE8B0CD}"/>
              </a:ext>
            </a:extLst>
          </p:cNvPr>
          <p:cNvSpPr/>
          <p:nvPr/>
        </p:nvSpPr>
        <p:spPr>
          <a:xfrm>
            <a:off x="302930" y="1686080"/>
            <a:ext cx="2292445" cy="730411"/>
          </a:xfrm>
          <a:prstGeom prst="rect">
            <a:avLst/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F2ED044-8DF7-472B-8C32-64FEB5623ED9}"/>
              </a:ext>
            </a:extLst>
          </p:cNvPr>
          <p:cNvSpPr/>
          <p:nvPr/>
        </p:nvSpPr>
        <p:spPr>
          <a:xfrm>
            <a:off x="302930" y="2495359"/>
            <a:ext cx="4769377" cy="730411"/>
          </a:xfrm>
          <a:prstGeom prst="rect">
            <a:avLst/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6FE5051B-569E-4F98-8851-002F5F3BAE2D}"/>
              </a:ext>
            </a:extLst>
          </p:cNvPr>
          <p:cNvSpPr/>
          <p:nvPr/>
        </p:nvSpPr>
        <p:spPr>
          <a:xfrm>
            <a:off x="1945721" y="2502868"/>
            <a:ext cx="1457450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defTabSz="913765">
              <a:defRPr/>
            </a:pP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AI4Compiler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CCF9698-3C75-476E-96A4-74309328C636}"/>
              </a:ext>
            </a:extLst>
          </p:cNvPr>
          <p:cNvSpPr/>
          <p:nvPr/>
        </p:nvSpPr>
        <p:spPr>
          <a:xfrm>
            <a:off x="1058258" y="5161988"/>
            <a:ext cx="494961" cy="246125"/>
          </a:xfrm>
          <a:prstGeom prst="rect">
            <a:avLst/>
          </a:prstGeom>
          <a:solidFill>
            <a:srgbClr val="4773E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en-US" altLang="zh-CN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AFAECB3-FF01-407C-B561-4342FC8BA9AC}"/>
              </a:ext>
            </a:extLst>
          </p:cNvPr>
          <p:cNvSpPr/>
          <p:nvPr/>
        </p:nvSpPr>
        <p:spPr>
          <a:xfrm>
            <a:off x="711084" y="4861330"/>
            <a:ext cx="930924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采样组件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60C9651-4AF3-4887-8D24-281CCE81155B}"/>
              </a:ext>
            </a:extLst>
          </p:cNvPr>
          <p:cNvSpPr/>
          <p:nvPr/>
        </p:nvSpPr>
        <p:spPr>
          <a:xfrm>
            <a:off x="1639771" y="5165457"/>
            <a:ext cx="288749" cy="246125"/>
          </a:xfrm>
          <a:prstGeom prst="rect">
            <a:avLst/>
          </a:prstGeom>
          <a:solidFill>
            <a:srgbClr val="4773E2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3765">
              <a:defRPr/>
            </a:pPr>
            <a:r>
              <a:rPr lang="en-US" altLang="zh-CN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B642CCE-F0C4-467B-865C-EB7B91257B88}"/>
              </a:ext>
            </a:extLst>
          </p:cNvPr>
          <p:cNvSpPr/>
          <p:nvPr/>
        </p:nvSpPr>
        <p:spPr>
          <a:xfrm>
            <a:off x="2772290" y="1686080"/>
            <a:ext cx="2300017" cy="726207"/>
          </a:xfrm>
          <a:prstGeom prst="rect">
            <a:avLst/>
          </a:prstGeom>
          <a:solidFill>
            <a:srgbClr val="3A6A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906E17F-1B1F-4F93-9857-181704A1286E}"/>
              </a:ext>
            </a:extLst>
          </p:cNvPr>
          <p:cNvSpPr/>
          <p:nvPr/>
        </p:nvSpPr>
        <p:spPr>
          <a:xfrm>
            <a:off x="469147" y="2827089"/>
            <a:ext cx="2127283" cy="331452"/>
          </a:xfrm>
          <a:prstGeom prst="rect">
            <a:avLst/>
          </a:prstGeom>
          <a:solidFill>
            <a:srgbClr val="4773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编译自动调优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55BA8DC-5DF0-4F1F-B515-B7695234EEC3}"/>
              </a:ext>
            </a:extLst>
          </p:cNvPr>
          <p:cNvSpPr/>
          <p:nvPr/>
        </p:nvSpPr>
        <p:spPr>
          <a:xfrm>
            <a:off x="2778902" y="2829971"/>
            <a:ext cx="2127283" cy="331452"/>
          </a:xfrm>
          <a:prstGeom prst="rect">
            <a:avLst/>
          </a:prstGeom>
          <a:solidFill>
            <a:srgbClr val="4773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辅助编译优化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CF002C2-9976-42EA-A431-01B069548141}"/>
              </a:ext>
            </a:extLst>
          </p:cNvPr>
          <p:cNvSpPr/>
          <p:nvPr/>
        </p:nvSpPr>
        <p:spPr>
          <a:xfrm>
            <a:off x="1853174" y="3288287"/>
            <a:ext cx="659155" cy="27699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 defTabSz="913765">
              <a:defRPr/>
            </a:pPr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3C233C7-5CCB-41DB-A809-7F55506A9F05}"/>
              </a:ext>
            </a:extLst>
          </p:cNvPr>
          <p:cNvSpPr/>
          <p:nvPr/>
        </p:nvSpPr>
        <p:spPr>
          <a:xfrm>
            <a:off x="2887874" y="3794430"/>
            <a:ext cx="916095" cy="191104"/>
          </a:xfrm>
          <a:prstGeom prst="rect">
            <a:avLst/>
          </a:prstGeom>
          <a:solidFill>
            <a:srgbClr val="3A6AE6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en-US" altLang="zh-CN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</a:t>
            </a:r>
            <a:r>
              <a:rPr lang="zh-CN" altLang="en-US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序列重排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73BFDF09-EF08-446A-8101-59EE836B2E2C}"/>
              </a:ext>
            </a:extLst>
          </p:cNvPr>
          <p:cNvSpPr/>
          <p:nvPr/>
        </p:nvSpPr>
        <p:spPr>
          <a:xfrm>
            <a:off x="3088642" y="4857213"/>
            <a:ext cx="930924" cy="2769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硬件架构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6BC65EC-C11D-4FCC-A51B-30550E796AEA}"/>
              </a:ext>
            </a:extLst>
          </p:cNvPr>
          <p:cNvSpPr txBox="1"/>
          <p:nvPr/>
        </p:nvSpPr>
        <p:spPr>
          <a:xfrm>
            <a:off x="853374" y="1732731"/>
            <a:ext cx="13048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zh-CN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GCC for openEuler</a:t>
            </a:r>
            <a:endParaRPr kumimoji="1" lang="zh-CN" altLang="en-US" sz="11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5AE6AEA-ABA2-46F4-8DDE-5B63F4E9D395}"/>
              </a:ext>
            </a:extLst>
          </p:cNvPr>
          <p:cNvSpPr txBox="1"/>
          <p:nvPr/>
        </p:nvSpPr>
        <p:spPr>
          <a:xfrm>
            <a:off x="3221112" y="1723674"/>
            <a:ext cx="15181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毕昇社区版本 </a:t>
            </a:r>
            <a:r>
              <a:rPr kumimoji="1"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(LLVM)</a:t>
            </a:r>
            <a:endParaRPr kumimoji="1"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7353071F-5C00-4BA5-A53F-92D93AF9F194}"/>
              </a:ext>
            </a:extLst>
          </p:cNvPr>
          <p:cNvSpPr/>
          <p:nvPr/>
        </p:nvSpPr>
        <p:spPr>
          <a:xfrm>
            <a:off x="385510" y="1948659"/>
            <a:ext cx="2127283" cy="421266"/>
          </a:xfrm>
          <a:prstGeom prst="rect">
            <a:avLst/>
          </a:prstGeom>
          <a:solidFill>
            <a:srgbClr val="4773E2"/>
          </a:solidFill>
          <a:ln w="12700" cap="flat" cmpd="sng" algn="ctr">
            <a:solidFill>
              <a:srgbClr val="4773E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2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B46F5F3-E4C0-45B5-A388-48F311C036C2}"/>
              </a:ext>
            </a:extLst>
          </p:cNvPr>
          <p:cNvSpPr/>
          <p:nvPr/>
        </p:nvSpPr>
        <p:spPr>
          <a:xfrm>
            <a:off x="2858656" y="1945964"/>
            <a:ext cx="2127283" cy="424890"/>
          </a:xfrm>
          <a:prstGeom prst="rect">
            <a:avLst/>
          </a:prstGeom>
          <a:solidFill>
            <a:srgbClr val="4773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765">
              <a:defRPr/>
            </a:pPr>
            <a:endParaRPr lang="zh-CN" altLang="en-US" sz="1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31E4CDB-3872-491E-B8B7-6049B88419BF}"/>
              </a:ext>
            </a:extLst>
          </p:cNvPr>
          <p:cNvSpPr txBox="1"/>
          <p:nvPr/>
        </p:nvSpPr>
        <p:spPr>
          <a:xfrm>
            <a:off x="1209262" y="1967130"/>
            <a:ext cx="53219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zh-CN" sz="1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Adaptor</a:t>
            </a:r>
            <a:endParaRPr kumimoji="1" lang="zh-CN" altLang="en-US" sz="1000" b="1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3291D51-5136-49B8-89F0-D41DA200C58D}"/>
              </a:ext>
            </a:extLst>
          </p:cNvPr>
          <p:cNvSpPr txBox="1"/>
          <p:nvPr/>
        </p:nvSpPr>
        <p:spPr>
          <a:xfrm>
            <a:off x="3708502" y="1981324"/>
            <a:ext cx="53219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kumimoji="1" lang="en-US" altLang="zh-CN" sz="1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Adaptor</a:t>
            </a:r>
            <a:endParaRPr kumimoji="1" lang="zh-CN" altLang="en-US" sz="1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C43714C-23D8-460F-B7D5-24AB6CCBFEF8}"/>
              </a:ext>
            </a:extLst>
          </p:cNvPr>
          <p:cNvSpPr/>
          <p:nvPr/>
        </p:nvSpPr>
        <p:spPr>
          <a:xfrm>
            <a:off x="410975" y="2143559"/>
            <a:ext cx="1013178" cy="195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dashDot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分支预测</a:t>
            </a:r>
            <a:r>
              <a:rPr lang="en-US" altLang="zh-CN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9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F890535E-1E91-482B-8AAC-70F46BB89536}"/>
              </a:ext>
            </a:extLst>
          </p:cNvPr>
          <p:cNvSpPr/>
          <p:nvPr/>
        </p:nvSpPr>
        <p:spPr>
          <a:xfrm>
            <a:off x="1466171" y="2147165"/>
            <a:ext cx="1013178" cy="195050"/>
          </a:xfrm>
          <a:prstGeom prst="rect">
            <a:avLst/>
          </a:prstGeom>
          <a:noFill/>
          <a:ln w="3175" cap="flat" cmpd="sng" algn="ctr">
            <a:solidFill>
              <a:sysClr val="window" lastClr="FFFFFF">
                <a:lumMod val="65000"/>
              </a:sysClr>
            </a:solidFill>
            <a:prstDash val="dashDot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其他优化</a:t>
            </a:r>
            <a:r>
              <a:rPr lang="en-US" altLang="zh-CN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9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20B89DA-F416-4B5C-8AED-DB8315CB31F0}"/>
              </a:ext>
            </a:extLst>
          </p:cNvPr>
          <p:cNvSpPr/>
          <p:nvPr/>
        </p:nvSpPr>
        <p:spPr>
          <a:xfrm>
            <a:off x="3943120" y="2151640"/>
            <a:ext cx="1005737" cy="1950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dashDot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循环优化</a:t>
            </a:r>
            <a:r>
              <a:rPr lang="en-US" altLang="zh-CN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9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8D4F977-9731-4F86-B1D5-ECD708B96137}"/>
              </a:ext>
            </a:extLst>
          </p:cNvPr>
          <p:cNvSpPr/>
          <p:nvPr/>
        </p:nvSpPr>
        <p:spPr>
          <a:xfrm>
            <a:off x="4134951" y="4414281"/>
            <a:ext cx="911741" cy="276891"/>
          </a:xfrm>
          <a:prstGeom prst="rect">
            <a:avLst/>
          </a:prstGeom>
          <a:solidFill>
            <a:srgbClr val="4773E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r>
              <a:rPr lang="en-US" altLang="zh-CN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微调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97B50DC-3050-4755-9B4D-3ABB24F38428}"/>
              </a:ext>
            </a:extLst>
          </p:cNvPr>
          <p:cNvSpPr txBox="1"/>
          <p:nvPr/>
        </p:nvSpPr>
        <p:spPr>
          <a:xfrm>
            <a:off x="4087170" y="4090548"/>
            <a:ext cx="985137" cy="276999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 defTabSz="913765"/>
            <a:r>
              <a:rPr lang="en-US" altLang="zh-CN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训练框架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42C4711B-47F4-464D-89FB-DBCA0F5824DD}"/>
              </a:ext>
            </a:extLst>
          </p:cNvPr>
          <p:cNvSpPr/>
          <p:nvPr/>
        </p:nvSpPr>
        <p:spPr>
          <a:xfrm>
            <a:off x="563658" y="4054334"/>
            <a:ext cx="934777" cy="195737"/>
          </a:xfrm>
          <a:prstGeom prst="rect">
            <a:avLst/>
          </a:prstGeom>
          <a:solidFill>
            <a:srgbClr val="3A6AE6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寄存器分配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6DD8DFB-BC03-4C6C-965C-0E7130FA5A84}"/>
              </a:ext>
            </a:extLst>
          </p:cNvPr>
          <p:cNvSpPr/>
          <p:nvPr/>
        </p:nvSpPr>
        <p:spPr>
          <a:xfrm>
            <a:off x="1741365" y="4054335"/>
            <a:ext cx="916094" cy="194086"/>
          </a:xfrm>
          <a:prstGeom prst="rect">
            <a:avLst/>
          </a:prstGeom>
          <a:solidFill>
            <a:srgbClr val="3A6AE6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循环向量化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95AA711A-80FE-4540-86C4-335C13E88C92}"/>
              </a:ext>
            </a:extLst>
          </p:cNvPr>
          <p:cNvSpPr/>
          <p:nvPr/>
        </p:nvSpPr>
        <p:spPr>
          <a:xfrm>
            <a:off x="2891370" y="4047870"/>
            <a:ext cx="916095" cy="191104"/>
          </a:xfrm>
          <a:prstGeom prst="rect">
            <a:avLst/>
          </a:prstGeom>
          <a:solidFill>
            <a:srgbClr val="3A6AE6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en-US" altLang="zh-CN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Pass</a:t>
            </a:r>
            <a:r>
              <a:rPr lang="zh-CN" altLang="en-US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30DDE80-3D26-4C07-8386-2A114A43FABD}"/>
              </a:ext>
            </a:extLst>
          </p:cNvPr>
          <p:cNvSpPr/>
          <p:nvPr/>
        </p:nvSpPr>
        <p:spPr>
          <a:xfrm>
            <a:off x="566850" y="4295780"/>
            <a:ext cx="934777" cy="1957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代码体积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8E8859E-2F64-42E5-A2C5-BA62ABD6B456}"/>
              </a:ext>
            </a:extLst>
          </p:cNvPr>
          <p:cNvSpPr/>
          <p:nvPr/>
        </p:nvSpPr>
        <p:spPr>
          <a:xfrm>
            <a:off x="1744557" y="4295781"/>
            <a:ext cx="916094" cy="1940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循环优化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A1D38A9-8A8E-4684-8C9F-B6631EDC4DF1}"/>
              </a:ext>
            </a:extLst>
          </p:cNvPr>
          <p:cNvSpPr/>
          <p:nvPr/>
        </p:nvSpPr>
        <p:spPr>
          <a:xfrm>
            <a:off x="2894562" y="4289316"/>
            <a:ext cx="916095" cy="191104"/>
          </a:xfrm>
          <a:prstGeom prst="rect">
            <a:avLst/>
          </a:prstGeom>
          <a:solidFill>
            <a:srgbClr val="3A6AE6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指令调度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0E7FFA43-14DC-4E79-B5CB-29B277CA5B0F}"/>
              </a:ext>
            </a:extLst>
          </p:cNvPr>
          <p:cNvSpPr/>
          <p:nvPr/>
        </p:nvSpPr>
        <p:spPr>
          <a:xfrm>
            <a:off x="2900302" y="2150097"/>
            <a:ext cx="1005737" cy="1950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solidFill>
              <a:sysClr val="window" lastClr="FFFFFF">
                <a:lumMod val="65000"/>
              </a:sysClr>
            </a:solidFill>
            <a:prstDash val="dashDot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noAutofit/>
          </a:bodyPr>
          <a:lstStyle/>
          <a:p>
            <a:pPr algn="ctr" defTabSz="913765">
              <a:defRPr/>
            </a:pPr>
            <a:r>
              <a:rPr lang="zh-CN" altLang="en-US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代码体积</a:t>
            </a:r>
            <a:r>
              <a:rPr lang="en-US" altLang="zh-CN" sz="9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zh-CN" altLang="en-US" sz="9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292ED4B5-7484-4951-866D-699351C9C788}"/>
              </a:ext>
            </a:extLst>
          </p:cNvPr>
          <p:cNvSpPr/>
          <p:nvPr/>
        </p:nvSpPr>
        <p:spPr>
          <a:xfrm>
            <a:off x="4383280" y="5130985"/>
            <a:ext cx="288749" cy="246125"/>
          </a:xfrm>
          <a:prstGeom prst="rect">
            <a:avLst/>
          </a:prstGeom>
          <a:solidFill>
            <a:srgbClr val="4773E2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913765">
              <a:defRPr/>
            </a:pPr>
            <a:r>
              <a:rPr lang="en-US" altLang="zh-CN" sz="10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5E5DA675-4FC2-4C38-BDF5-AFD11D5758AB}"/>
              </a:ext>
            </a:extLst>
          </p:cNvPr>
          <p:cNvSpPr/>
          <p:nvPr/>
        </p:nvSpPr>
        <p:spPr>
          <a:xfrm>
            <a:off x="1824653" y="1063677"/>
            <a:ext cx="18838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AI4Compiler</a:t>
            </a:r>
            <a:r>
              <a:rPr kumimoji="1"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kumimoji="1"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04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标题 1">
            <a:extLst>
              <a:ext uri="{FF2B5EF4-FFF2-40B4-BE49-F238E27FC236}">
                <a16:creationId xmlns:a16="http://schemas.microsoft.com/office/drawing/2014/main" id="{E639E0CD-B967-4E28-B205-D6B2A2F4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325" y="255632"/>
            <a:ext cx="8883624" cy="584775"/>
          </a:xfrm>
        </p:spPr>
        <p:txBody>
          <a:bodyPr vert="horz" wrap="square" lIns="102240" tIns="45720" rIns="91440" bIns="45720" rtlCol="0" anchor="ctr">
            <a:spAutoFit/>
          </a:bodyPr>
          <a:lstStyle/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集成社区工程工具：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EulerMaker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1EA825F-AE6F-4771-B0DA-621AB535923E}"/>
              </a:ext>
            </a:extLst>
          </p:cNvPr>
          <p:cNvSpPr/>
          <p:nvPr/>
        </p:nvSpPr>
        <p:spPr>
          <a:xfrm>
            <a:off x="824876" y="971175"/>
            <a:ext cx="10365409" cy="129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2667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EulerMaker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是一款软件包构建系统，完成源码到二进制软件包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及系统镜像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的构建，支持开发者通过搭积木方式，组装和定制出适合自己需求的场景化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OS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。主要提供增量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全量构建，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软件包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分层定制与镜像定制的能力。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79416D89-03D8-41CE-A9B2-7A7E753F3EAE}"/>
              </a:ext>
            </a:extLst>
          </p:cNvPr>
          <p:cNvSpPr/>
          <p:nvPr/>
        </p:nvSpPr>
        <p:spPr>
          <a:xfrm>
            <a:off x="1949873" y="3997379"/>
            <a:ext cx="1350295" cy="618196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F6568042-B9A9-42A9-8657-1F103138F934}"/>
              </a:ext>
            </a:extLst>
          </p:cNvPr>
          <p:cNvSpPr/>
          <p:nvPr/>
        </p:nvSpPr>
        <p:spPr>
          <a:xfrm>
            <a:off x="1949873" y="4684470"/>
            <a:ext cx="1350295" cy="618196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14E12B3-F2F5-4380-B905-BA943AB40F60}"/>
              </a:ext>
            </a:extLst>
          </p:cNvPr>
          <p:cNvSpPr/>
          <p:nvPr/>
        </p:nvSpPr>
        <p:spPr>
          <a:xfrm>
            <a:off x="1949873" y="5371562"/>
            <a:ext cx="1350295" cy="618196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90" name="任意多边形 29">
            <a:extLst>
              <a:ext uri="{FF2B5EF4-FFF2-40B4-BE49-F238E27FC236}">
                <a16:creationId xmlns:a16="http://schemas.microsoft.com/office/drawing/2014/main" id="{7B9EBFE2-D1B4-44FC-A86F-FD99BC2C9148}"/>
              </a:ext>
            </a:extLst>
          </p:cNvPr>
          <p:cNvSpPr/>
          <p:nvPr/>
        </p:nvSpPr>
        <p:spPr>
          <a:xfrm rot="5400000" flipH="1">
            <a:off x="3361791" y="4105803"/>
            <a:ext cx="961284" cy="87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>
            <a:gsLst>
              <a:gs pos="0">
                <a:srgbClr val="ABB5CD">
                  <a:alpha val="0"/>
                </a:srgbClr>
              </a:gs>
              <a:gs pos="100000">
                <a:srgbClr val="ABB5CD">
                  <a:alpha val="47792"/>
                </a:srgbClr>
              </a:gs>
            </a:gsLst>
            <a:lin ang="16200000"/>
          </a:gradFill>
          <a:ln w="25400">
            <a:miter lim="400000"/>
          </a:ln>
        </p:spPr>
        <p:txBody>
          <a:bodyPr lIns="161227" tIns="161227" rIns="161227" bIns="161227" anchor="ctr"/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HarmonyOS Sans SC"/>
              <a:sym typeface="HarmonyOS Sans SC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61C01B4-4A49-466E-B224-7DB59B7EF0F6}"/>
              </a:ext>
            </a:extLst>
          </p:cNvPr>
          <p:cNvSpPr/>
          <p:nvPr/>
        </p:nvSpPr>
        <p:spPr>
          <a:xfrm>
            <a:off x="8518467" y="3310287"/>
            <a:ext cx="2579273" cy="2679471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A52DB0FD-836D-4C1F-91FB-35CEF32182CA}"/>
              </a:ext>
            </a:extLst>
          </p:cNvPr>
          <p:cNvSpPr/>
          <p:nvPr/>
        </p:nvSpPr>
        <p:spPr>
          <a:xfrm>
            <a:off x="9736347" y="3429000"/>
            <a:ext cx="1346522" cy="24991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ISO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镜像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customize setup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customize kickstart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customize logo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add packages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容器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镜像</a:t>
            </a: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app1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app2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app3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虚机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镜像</a:t>
            </a:r>
            <a:endParaRPr kumimoji="0" lang="en-US" altLang="zh-CN" sz="10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private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cloud 1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cloud 2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D50BEA6-961C-4DE1-9D22-3A65BE527F09}"/>
              </a:ext>
            </a:extLst>
          </p:cNvPr>
          <p:cNvSpPr/>
          <p:nvPr/>
        </p:nvSpPr>
        <p:spPr>
          <a:xfrm>
            <a:off x="8622525" y="3395447"/>
            <a:ext cx="931312" cy="2501722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F8EC7462-32C1-4922-8975-C00BA522650E}"/>
              </a:ext>
            </a:extLst>
          </p:cNvPr>
          <p:cNvSpPr txBox="1"/>
          <p:nvPr/>
        </p:nvSpPr>
        <p:spPr>
          <a:xfrm>
            <a:off x="8751166" y="4338865"/>
            <a:ext cx="674031" cy="10753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oemaker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Image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Tailor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0F24EBCB-6B4C-4DAC-8DA7-307852337883}"/>
              </a:ext>
            </a:extLst>
          </p:cNvPr>
          <p:cNvGrpSpPr/>
          <p:nvPr/>
        </p:nvGrpSpPr>
        <p:grpSpPr>
          <a:xfrm>
            <a:off x="8826188" y="2796045"/>
            <a:ext cx="1887637" cy="338554"/>
            <a:chOff x="4781605" y="2185476"/>
            <a:chExt cx="2020302" cy="362348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CB0425B6-B503-42D5-B095-4980A3932B5D}"/>
                </a:ext>
              </a:extLst>
            </p:cNvPr>
            <p:cNvSpPr txBox="1"/>
            <p:nvPr/>
          </p:nvSpPr>
          <p:spPr>
            <a:xfrm>
              <a:off x="4781605" y="2207725"/>
              <a:ext cx="1098026" cy="329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镜像定制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9C64416F-E3EE-4D27-A713-D1851E75C5F6}"/>
                </a:ext>
              </a:extLst>
            </p:cNvPr>
            <p:cNvSpPr txBox="1"/>
            <p:nvPr/>
          </p:nvSpPr>
          <p:spPr>
            <a:xfrm>
              <a:off x="6197994" y="2185476"/>
              <a:ext cx="603913" cy="3623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极致裁剪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按需裁剪</a:t>
              </a:r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F8DC443D-886F-4AFE-99FD-FB917D087893}"/>
                </a:ext>
              </a:extLst>
            </p:cNvPr>
            <p:cNvCxnSpPr/>
            <p:nvPr/>
          </p:nvCxnSpPr>
          <p:spPr>
            <a:xfrm>
              <a:off x="6035579" y="2196291"/>
              <a:ext cx="0" cy="307776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4E15D48A-430A-4DD5-A0B7-5C0E0D3958EC}"/>
              </a:ext>
            </a:extLst>
          </p:cNvPr>
          <p:cNvGrpSpPr/>
          <p:nvPr/>
        </p:nvGrpSpPr>
        <p:grpSpPr>
          <a:xfrm>
            <a:off x="802547" y="2801450"/>
            <a:ext cx="2810969" cy="369332"/>
            <a:chOff x="4562001" y="2154698"/>
            <a:chExt cx="3008529" cy="395289"/>
          </a:xfrm>
        </p:grpSpPr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28502D6-3604-4D57-8062-B2F81FF501D7}"/>
                </a:ext>
              </a:extLst>
            </p:cNvPr>
            <p:cNvSpPr txBox="1"/>
            <p:nvPr/>
          </p:nvSpPr>
          <p:spPr>
            <a:xfrm>
              <a:off x="4562001" y="2154698"/>
              <a:ext cx="1317630" cy="3952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分层定制</a:t>
              </a: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312A6E60-0168-4211-A780-AB849D1CDC41}"/>
                </a:ext>
              </a:extLst>
            </p:cNvPr>
            <p:cNvSpPr txBox="1"/>
            <p:nvPr/>
          </p:nvSpPr>
          <p:spPr>
            <a:xfrm>
              <a:off x="6197998" y="2185476"/>
              <a:ext cx="1372532" cy="3294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面向全场景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3B7FA96A-CB04-4246-BF41-D7B07FDFDA68}"/>
                </a:ext>
              </a:extLst>
            </p:cNvPr>
            <p:cNvCxnSpPr/>
            <p:nvPr/>
          </p:nvCxnSpPr>
          <p:spPr>
            <a:xfrm>
              <a:off x="6043408" y="2154698"/>
              <a:ext cx="0" cy="30777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C489FDA8-E03F-4FB4-95E0-347F5B753ADB}"/>
              </a:ext>
            </a:extLst>
          </p:cNvPr>
          <p:cNvGrpSpPr/>
          <p:nvPr/>
        </p:nvGrpSpPr>
        <p:grpSpPr>
          <a:xfrm>
            <a:off x="5122575" y="2788126"/>
            <a:ext cx="1785049" cy="369332"/>
            <a:chOff x="4891406" y="2154698"/>
            <a:chExt cx="1910508" cy="395289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7EC257ED-D664-42DF-9F9E-133E327DC41C}"/>
                </a:ext>
              </a:extLst>
            </p:cNvPr>
            <p:cNvSpPr txBox="1"/>
            <p:nvPr/>
          </p:nvSpPr>
          <p:spPr>
            <a:xfrm>
              <a:off x="4891406" y="2154698"/>
              <a:ext cx="988224" cy="3952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包构建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99BD193B-BE2F-406D-B68F-B956AB96D0F1}"/>
                </a:ext>
              </a:extLst>
            </p:cNvPr>
            <p:cNvSpPr txBox="1"/>
            <p:nvPr/>
          </p:nvSpPr>
          <p:spPr>
            <a:xfrm>
              <a:off x="6197999" y="2185479"/>
              <a:ext cx="603915" cy="36234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按需构建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弹性扩展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F63EB96D-397A-496F-943F-D20D97473207}"/>
                </a:ext>
              </a:extLst>
            </p:cNvPr>
            <p:cNvCxnSpPr/>
            <p:nvPr/>
          </p:nvCxnSpPr>
          <p:spPr>
            <a:xfrm>
              <a:off x="6043408" y="2154698"/>
              <a:ext cx="0" cy="307777"/>
            </a:xfrm>
            <a:prstGeom prst="line">
              <a:avLst/>
            </a:prstGeom>
            <a:ln w="12700">
              <a:solidFill>
                <a:schemeClr val="accent1">
                  <a:lumMod val="40000"/>
                  <a:lumOff val="6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52B673BC-3967-427E-9604-BF9441A83591}"/>
              </a:ext>
            </a:extLst>
          </p:cNvPr>
          <p:cNvSpPr/>
          <p:nvPr/>
        </p:nvSpPr>
        <p:spPr>
          <a:xfrm>
            <a:off x="4328786" y="3530594"/>
            <a:ext cx="1592823" cy="342858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BF7A8D41-DA1E-4AA2-997E-359E2C37485B}"/>
              </a:ext>
            </a:extLst>
          </p:cNvPr>
          <p:cNvSpPr/>
          <p:nvPr/>
        </p:nvSpPr>
        <p:spPr>
          <a:xfrm>
            <a:off x="4320808" y="3962657"/>
            <a:ext cx="1592823" cy="342858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4B0F4EC-FC2E-40A0-B4A4-154AEC704192}"/>
              </a:ext>
            </a:extLst>
          </p:cNvPr>
          <p:cNvSpPr/>
          <p:nvPr/>
        </p:nvSpPr>
        <p:spPr>
          <a:xfrm>
            <a:off x="4320808" y="4351010"/>
            <a:ext cx="1592823" cy="342858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F461D18-1916-4378-9669-6566A72976E0}"/>
              </a:ext>
            </a:extLst>
          </p:cNvPr>
          <p:cNvSpPr/>
          <p:nvPr/>
        </p:nvSpPr>
        <p:spPr>
          <a:xfrm>
            <a:off x="4320808" y="4734945"/>
            <a:ext cx="1592823" cy="342858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D1CB87D-65B7-4681-9049-52B90E508E7A}"/>
              </a:ext>
            </a:extLst>
          </p:cNvPr>
          <p:cNvSpPr/>
          <p:nvPr/>
        </p:nvSpPr>
        <p:spPr>
          <a:xfrm>
            <a:off x="5993187" y="3530594"/>
            <a:ext cx="1592823" cy="342858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F5D66871-8DC8-4DB1-A487-434B883EAEA7}"/>
              </a:ext>
            </a:extLst>
          </p:cNvPr>
          <p:cNvSpPr/>
          <p:nvPr/>
        </p:nvSpPr>
        <p:spPr>
          <a:xfrm>
            <a:off x="5985209" y="3962657"/>
            <a:ext cx="1592823" cy="342858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4154DF2-397A-4589-A318-94A2F3BFA8A8}"/>
              </a:ext>
            </a:extLst>
          </p:cNvPr>
          <p:cNvSpPr/>
          <p:nvPr/>
        </p:nvSpPr>
        <p:spPr>
          <a:xfrm>
            <a:off x="5985209" y="4351010"/>
            <a:ext cx="1592823" cy="342858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16E3B4A7-C27E-42D0-B40F-42D44D21FE9F}"/>
              </a:ext>
            </a:extLst>
          </p:cNvPr>
          <p:cNvSpPr/>
          <p:nvPr/>
        </p:nvSpPr>
        <p:spPr>
          <a:xfrm>
            <a:off x="5985209" y="4734945"/>
            <a:ext cx="1592823" cy="342858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33A05915-65A8-40B8-BF04-F91163FA10B6}"/>
              </a:ext>
            </a:extLst>
          </p:cNvPr>
          <p:cNvSpPr txBox="1"/>
          <p:nvPr/>
        </p:nvSpPr>
        <p:spPr>
          <a:xfrm>
            <a:off x="4848526" y="3630132"/>
            <a:ext cx="54264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 UI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CF8308C0-F8CF-4C9A-9C1C-B4027F1236F1}"/>
              </a:ext>
            </a:extLst>
          </p:cNvPr>
          <p:cNvSpPr txBox="1"/>
          <p:nvPr/>
        </p:nvSpPr>
        <p:spPr>
          <a:xfrm>
            <a:off x="6327934" y="3630132"/>
            <a:ext cx="92333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命令行客户端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D5E7D675-5870-48BC-901A-55F4C0B55019}"/>
              </a:ext>
            </a:extLst>
          </p:cNvPr>
          <p:cNvSpPr txBox="1"/>
          <p:nvPr/>
        </p:nvSpPr>
        <p:spPr>
          <a:xfrm>
            <a:off x="4811555" y="4057844"/>
            <a:ext cx="6155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构建工程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E6CCC4-2A7A-4DE6-B28F-AF609990B63F}"/>
              </a:ext>
            </a:extLst>
          </p:cNvPr>
          <p:cNvSpPr txBox="1"/>
          <p:nvPr/>
        </p:nvSpPr>
        <p:spPr>
          <a:xfrm>
            <a:off x="6550789" y="4062194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C156DD1B-D40A-493E-94DA-3AC87441F474}"/>
              </a:ext>
            </a:extLst>
          </p:cNvPr>
          <p:cNvSpPr txBox="1"/>
          <p:nvPr/>
        </p:nvSpPr>
        <p:spPr>
          <a:xfrm>
            <a:off x="4790503" y="4450547"/>
            <a:ext cx="6427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DAG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调度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81C02A71-9DBB-47DF-8F73-F2181B2D4B9B}"/>
              </a:ext>
            </a:extLst>
          </p:cNvPr>
          <p:cNvSpPr txBox="1"/>
          <p:nvPr/>
        </p:nvSpPr>
        <p:spPr>
          <a:xfrm>
            <a:off x="6550789" y="4450547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软件源</a:t>
            </a: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D07C9EF9-2E16-4F25-B004-7BF046F5CC16}"/>
              </a:ext>
            </a:extLst>
          </p:cNvPr>
          <p:cNvSpPr txBox="1"/>
          <p:nvPr/>
        </p:nvSpPr>
        <p:spPr>
          <a:xfrm>
            <a:off x="4804095" y="4834482"/>
            <a:ext cx="6155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资源调度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11FAC156-8777-4115-896D-8B7B19ED799D}"/>
              </a:ext>
            </a:extLst>
          </p:cNvPr>
          <p:cNvSpPr txBox="1"/>
          <p:nvPr/>
        </p:nvSpPr>
        <p:spPr>
          <a:xfrm>
            <a:off x="6550789" y="4834482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制品仓</a:t>
            </a:r>
          </a:p>
        </p:txBody>
      </p: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AC3553C5-F55D-415D-ACA5-45EACBF58427}"/>
              </a:ext>
            </a:extLst>
          </p:cNvPr>
          <p:cNvGrpSpPr/>
          <p:nvPr/>
        </p:nvGrpSpPr>
        <p:grpSpPr>
          <a:xfrm>
            <a:off x="4320808" y="5143223"/>
            <a:ext cx="3257224" cy="722196"/>
            <a:chOff x="4352926" y="4774407"/>
            <a:chExt cx="3486148" cy="772953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A70A4A48-7C08-412C-8115-4CC89AB00205}"/>
                </a:ext>
              </a:extLst>
            </p:cNvPr>
            <p:cNvSpPr/>
            <p:nvPr/>
          </p:nvSpPr>
          <p:spPr>
            <a:xfrm>
              <a:off x="4352926" y="4774407"/>
              <a:ext cx="3486148" cy="772953"/>
            </a:xfrm>
            <a:prstGeom prst="rect">
              <a:avLst/>
            </a:prstGeom>
            <a:gradFill flip="none" rotWithShape="1">
              <a:gsLst>
                <a:gs pos="0">
                  <a:srgbClr val="ABB5CD">
                    <a:alpha val="4884"/>
                  </a:srgbClr>
                </a:gs>
                <a:gs pos="100000">
                  <a:srgbClr val="ABB5CD">
                    <a:alpha val="19429"/>
                  </a:srgbClr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161227" tIns="161227" rIns="161227" bIns="161227" numCol="1" anchor="ctr">
              <a:noAutofit/>
            </a:bodyPr>
            <a:lstStyle/>
            <a:p>
              <a:pPr marL="0" marR="0" lvl="0" indent="0" algn="l" defTabSz="27326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armonyOS Sans SC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A4F3BE93-B78C-4C2A-909E-27272B7A846D}"/>
                </a:ext>
              </a:extLst>
            </p:cNvPr>
            <p:cNvSpPr/>
            <p:nvPr/>
          </p:nvSpPr>
          <p:spPr>
            <a:xfrm>
              <a:off x="4428378" y="5160264"/>
              <a:ext cx="1079411" cy="288000"/>
            </a:xfrm>
            <a:prstGeom prst="rect">
              <a:avLst/>
            </a:prstGeom>
            <a:gradFill flip="none" rotWithShape="1">
              <a:gsLst>
                <a:gs pos="0">
                  <a:srgbClr val="ABB5CD">
                    <a:alpha val="4884"/>
                  </a:srgbClr>
                </a:gs>
                <a:gs pos="100000">
                  <a:srgbClr val="ABB5CD">
                    <a:alpha val="19429"/>
                  </a:srgbClr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161227" tIns="161227" rIns="161227" bIns="161227" numCol="1" anchor="ctr">
              <a:noAutofit/>
            </a:bodyPr>
            <a:lstStyle/>
            <a:p>
              <a:pPr marL="0" marR="0" lvl="0" indent="0" algn="l" defTabSz="27326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armonyOS Sans SC"/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DEDC8613-584D-4583-9AC8-ABB08A07E9EA}"/>
                </a:ext>
              </a:extLst>
            </p:cNvPr>
            <p:cNvSpPr/>
            <p:nvPr/>
          </p:nvSpPr>
          <p:spPr>
            <a:xfrm>
              <a:off x="5556295" y="5160264"/>
              <a:ext cx="1079411" cy="288000"/>
            </a:xfrm>
            <a:prstGeom prst="rect">
              <a:avLst/>
            </a:prstGeom>
            <a:gradFill flip="none" rotWithShape="1">
              <a:gsLst>
                <a:gs pos="0">
                  <a:srgbClr val="ABB5CD">
                    <a:alpha val="4884"/>
                  </a:srgbClr>
                </a:gs>
                <a:gs pos="100000">
                  <a:srgbClr val="ABB5CD">
                    <a:alpha val="19429"/>
                  </a:srgbClr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161227" tIns="161227" rIns="161227" bIns="161227" numCol="1" anchor="ctr">
              <a:noAutofit/>
            </a:bodyPr>
            <a:lstStyle/>
            <a:p>
              <a:pPr marL="0" marR="0" lvl="0" indent="0" algn="l" defTabSz="27326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armonyOS Sans SC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94A2B53-B2BD-4863-A449-6A9716868D68}"/>
                </a:ext>
              </a:extLst>
            </p:cNvPr>
            <p:cNvSpPr/>
            <p:nvPr/>
          </p:nvSpPr>
          <p:spPr>
            <a:xfrm>
              <a:off x="6684212" y="5160264"/>
              <a:ext cx="1079411" cy="288000"/>
            </a:xfrm>
            <a:prstGeom prst="rect">
              <a:avLst/>
            </a:prstGeom>
            <a:gradFill flip="none" rotWithShape="1">
              <a:gsLst>
                <a:gs pos="0">
                  <a:srgbClr val="ABB5CD">
                    <a:alpha val="4884"/>
                  </a:srgbClr>
                </a:gs>
                <a:gs pos="100000">
                  <a:srgbClr val="ABB5CD">
                    <a:alpha val="19429"/>
                  </a:srgbClr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161227" tIns="161227" rIns="161227" bIns="161227" numCol="1" anchor="ctr">
              <a:noAutofit/>
            </a:bodyPr>
            <a:lstStyle/>
            <a:p>
              <a:pPr marL="0" marR="0" lvl="0" indent="0" algn="l" defTabSz="27326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armonyOS Sans SC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704C93A2-7CD2-472F-A947-802A4519E989}"/>
                </a:ext>
              </a:extLst>
            </p:cNvPr>
            <p:cNvSpPr txBox="1"/>
            <p:nvPr/>
          </p:nvSpPr>
          <p:spPr>
            <a:xfrm>
              <a:off x="4762201" y="5227320"/>
              <a:ext cx="411761" cy="1647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物理机</a:t>
              </a: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A5AB53E1-1C07-4227-B304-8C5653FA14F4}"/>
                </a:ext>
              </a:extLst>
            </p:cNvPr>
            <p:cNvSpPr txBox="1"/>
            <p:nvPr/>
          </p:nvSpPr>
          <p:spPr>
            <a:xfrm>
              <a:off x="4940363" y="4887134"/>
              <a:ext cx="2311276" cy="1976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多队列            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Workers 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资源池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B1B026E7-DCFD-485E-80D6-819C427070A2}"/>
                </a:ext>
              </a:extLst>
            </p:cNvPr>
            <p:cNvSpPr txBox="1"/>
            <p:nvPr/>
          </p:nvSpPr>
          <p:spPr>
            <a:xfrm>
              <a:off x="5958747" y="5227320"/>
              <a:ext cx="274507" cy="1647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虚机</a:t>
              </a: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244E3DB7-D84E-4740-A59F-FB7643502298}"/>
                </a:ext>
              </a:extLst>
            </p:cNvPr>
            <p:cNvSpPr txBox="1"/>
            <p:nvPr/>
          </p:nvSpPr>
          <p:spPr>
            <a:xfrm>
              <a:off x="7086664" y="5227320"/>
              <a:ext cx="274507" cy="16470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FA7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容器</a:t>
              </a:r>
            </a:p>
          </p:txBody>
        </p:sp>
        <p:sp>
          <p:nvSpPr>
            <p:cNvPr id="132" name="双箭头">
              <a:extLst>
                <a:ext uri="{FF2B5EF4-FFF2-40B4-BE49-F238E27FC236}">
                  <a16:creationId xmlns:a16="http://schemas.microsoft.com/office/drawing/2014/main" id="{A1933D03-866A-4EF4-8414-022E1CB6E3C1}"/>
                </a:ext>
              </a:extLst>
            </p:cNvPr>
            <p:cNvSpPr/>
            <p:nvPr/>
          </p:nvSpPr>
          <p:spPr>
            <a:xfrm>
              <a:off x="5619754" y="4929209"/>
              <a:ext cx="396250" cy="83262"/>
            </a:xfrm>
            <a:prstGeom prst="leftRightArrow">
              <a:avLst>
                <a:gd name="adj1" fmla="val 30289"/>
                <a:gd name="adj2" fmla="val 86766"/>
              </a:avLst>
            </a:prstGeom>
            <a:gradFill>
              <a:gsLst>
                <a:gs pos="0">
                  <a:srgbClr val="ABB5CD"/>
                </a:gs>
                <a:gs pos="100000">
                  <a:srgbClr val="ABB5CD"/>
                </a:gs>
              </a:gsLst>
            </a:gradFill>
            <a:ln w="25400">
              <a:miter lim="400000"/>
            </a:ln>
          </p:spPr>
          <p:txBody>
            <a:bodyPr lIns="57845" tIns="57845" rIns="57845" bIns="57845" anchor="ctr"/>
            <a:lstStyle/>
            <a:p>
              <a:pPr marL="0" marR="0" lvl="0" indent="0" algn="l" defTabSz="6371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/>
              </a:pPr>
              <a:endParaRPr kumimoji="0" sz="3400" b="1" i="0" u="none" strike="noStrike" kern="1200" cap="none" spc="0" normalizeH="0" baseline="0" noProof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33" name="文本框 132">
            <a:extLst>
              <a:ext uri="{FF2B5EF4-FFF2-40B4-BE49-F238E27FC236}">
                <a16:creationId xmlns:a16="http://schemas.microsoft.com/office/drawing/2014/main" id="{AE4781B8-2519-4567-9461-BD279C663859}"/>
              </a:ext>
            </a:extLst>
          </p:cNvPr>
          <p:cNvSpPr txBox="1"/>
          <p:nvPr/>
        </p:nvSpPr>
        <p:spPr>
          <a:xfrm>
            <a:off x="2217057" y="4220207"/>
            <a:ext cx="8159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场景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定制层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CF744801-DE56-4BDB-BFFB-F8AB2BCE593C}"/>
              </a:ext>
            </a:extLst>
          </p:cNvPr>
          <p:cNvSpPr txBox="1"/>
          <p:nvPr/>
        </p:nvSpPr>
        <p:spPr>
          <a:xfrm>
            <a:off x="2217057" y="4907298"/>
            <a:ext cx="81592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芯片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定制层</a:t>
            </a: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45444BB6-0552-497C-BD09-3252DCFA73B0}"/>
              </a:ext>
            </a:extLst>
          </p:cNvPr>
          <p:cNvSpPr txBox="1"/>
          <p:nvPr/>
        </p:nvSpPr>
        <p:spPr>
          <a:xfrm>
            <a:off x="2207437" y="5594390"/>
            <a:ext cx="8351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通用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OS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源码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AEA0D44A-92B5-4BD3-B0F4-D30DDC42DDA9}"/>
              </a:ext>
            </a:extLst>
          </p:cNvPr>
          <p:cNvSpPr/>
          <p:nvPr/>
        </p:nvSpPr>
        <p:spPr>
          <a:xfrm>
            <a:off x="842392" y="3310287"/>
            <a:ext cx="1035369" cy="2679471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CC8C4900-E29C-4717-9CFC-1D4DA16E176D}"/>
              </a:ext>
            </a:extLst>
          </p:cNvPr>
          <p:cNvSpPr txBox="1"/>
          <p:nvPr/>
        </p:nvSpPr>
        <p:spPr>
          <a:xfrm>
            <a:off x="956921" y="4366753"/>
            <a:ext cx="806311" cy="5213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包描述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定制 </a:t>
            </a: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layers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A780CD77-F47E-4748-8DAA-3B49CB6456CF}"/>
              </a:ext>
            </a:extLst>
          </p:cNvPr>
          <p:cNvSpPr txBox="1"/>
          <p:nvPr/>
        </p:nvSpPr>
        <p:spPr>
          <a:xfrm>
            <a:off x="3545927" y="4510537"/>
            <a:ext cx="4616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场景化</a:t>
            </a:r>
          </a:p>
        </p:txBody>
      </p:sp>
      <p:sp>
        <p:nvSpPr>
          <p:cNvPr id="139" name="任意多边形 29">
            <a:extLst>
              <a:ext uri="{FF2B5EF4-FFF2-40B4-BE49-F238E27FC236}">
                <a16:creationId xmlns:a16="http://schemas.microsoft.com/office/drawing/2014/main" id="{AF639E2E-314C-432C-9A8D-BEEA6764B271}"/>
              </a:ext>
            </a:extLst>
          </p:cNvPr>
          <p:cNvSpPr/>
          <p:nvPr/>
        </p:nvSpPr>
        <p:spPr>
          <a:xfrm rot="5400000">
            <a:off x="7560029" y="4144222"/>
            <a:ext cx="961284" cy="876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>
            <a:gsLst>
              <a:gs pos="0">
                <a:srgbClr val="ABB5CD">
                  <a:alpha val="0"/>
                </a:srgbClr>
              </a:gs>
              <a:gs pos="100000">
                <a:srgbClr val="ABB5CD">
                  <a:alpha val="47792"/>
                </a:srgbClr>
              </a:gs>
            </a:gsLst>
            <a:lin ang="16200000"/>
          </a:gradFill>
          <a:ln w="25400">
            <a:miter lim="400000"/>
          </a:ln>
        </p:spPr>
        <p:txBody>
          <a:bodyPr lIns="161227" tIns="161227" rIns="161227" bIns="161227" anchor="ctr"/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kumimoji="0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HarmonyOS Sans SC"/>
              <a:sym typeface="HarmonyOS Sans SC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78B04E86-F616-4B3C-B25B-470559FE5C03}"/>
              </a:ext>
            </a:extLst>
          </p:cNvPr>
          <p:cNvSpPr/>
          <p:nvPr/>
        </p:nvSpPr>
        <p:spPr>
          <a:xfrm>
            <a:off x="1945006" y="3312273"/>
            <a:ext cx="1350295" cy="618196"/>
          </a:xfrm>
          <a:prstGeom prst="rect">
            <a:avLst/>
          </a:prstGeom>
          <a:gradFill flip="none" rotWithShape="1">
            <a:gsLst>
              <a:gs pos="0">
                <a:srgbClr val="ABB5CD">
                  <a:alpha val="4884"/>
                </a:srgbClr>
              </a:gs>
              <a:gs pos="100000">
                <a:srgbClr val="ABB5CD">
                  <a:alpha val="19429"/>
                </a:srgbClr>
              </a:gs>
            </a:gsLst>
            <a:lin ang="5400000" scaled="0"/>
          </a:gradFill>
          <a:ln w="25400" cap="flat">
            <a:noFill/>
            <a:miter lim="400000"/>
          </a:ln>
          <a:effectLst/>
        </p:spPr>
        <p:txBody>
          <a:bodyPr wrap="square" lIns="161227" tIns="161227" rIns="161227" bIns="161227" numCol="1" anchor="ctr">
            <a:noAutofit/>
          </a:bodyPr>
          <a:lstStyle/>
          <a:p>
            <a:pPr marL="0" marR="0" lvl="0" indent="0" algn="l" defTabSz="273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1200" cap="none" spc="0" normalizeH="0" baseline="0" noProof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79C59F21-6AC9-4306-9D48-DDBE3C0B541C}"/>
              </a:ext>
            </a:extLst>
          </p:cNvPr>
          <p:cNvSpPr txBox="1"/>
          <p:nvPr/>
        </p:nvSpPr>
        <p:spPr>
          <a:xfrm>
            <a:off x="2538629" y="3572769"/>
            <a:ext cx="1907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094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副标题 1">
            <a:extLst>
              <a:ext uri="{FF2B5EF4-FFF2-40B4-BE49-F238E27FC236}">
                <a16:creationId xmlns:a16="http://schemas.microsoft.com/office/drawing/2014/main" id="{94D001D4-7BBA-4AC6-B2EB-E896DE1E3D7D}"/>
              </a:ext>
            </a:extLst>
          </p:cNvPr>
          <p:cNvSpPr txBox="1">
            <a:spLocks/>
          </p:cNvSpPr>
          <p:nvPr/>
        </p:nvSpPr>
        <p:spPr>
          <a:xfrm>
            <a:off x="583625" y="360579"/>
            <a:ext cx="1073644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EulerMaker</a:t>
            </a:r>
            <a:r>
              <a:rPr kumimoji="1"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：软件包构建、依赖管理</a:t>
            </a:r>
          </a:p>
        </p:txBody>
      </p:sp>
      <p:pic>
        <p:nvPicPr>
          <p:cNvPr id="64" name="媒体1">
            <a:hlinkClick r:id="" action="ppaction://media"/>
            <a:extLst>
              <a:ext uri="{FF2B5EF4-FFF2-40B4-BE49-F238E27FC236}">
                <a16:creationId xmlns:a16="http://schemas.microsoft.com/office/drawing/2014/main" id="{2AC7968E-3360-42CF-9498-22EC99773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34298" y="1086437"/>
            <a:ext cx="3485773" cy="2293504"/>
          </a:xfrm>
          <a:prstGeom prst="rect">
            <a:avLst/>
          </a:prstGeom>
        </p:spPr>
      </p:pic>
      <p:pic>
        <p:nvPicPr>
          <p:cNvPr id="65" name="IMG_3224">
            <a:hlinkClick r:id="" action="ppaction://media"/>
            <a:extLst>
              <a:ext uri="{FF2B5EF4-FFF2-40B4-BE49-F238E27FC236}">
                <a16:creationId xmlns:a16="http://schemas.microsoft.com/office/drawing/2014/main" id="{A8F289FC-D5E6-4E7F-A075-DE55300A153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8315" r="7606" b="1449"/>
          <a:stretch/>
        </p:blipFill>
        <p:spPr>
          <a:xfrm>
            <a:off x="7834299" y="3783828"/>
            <a:ext cx="3485772" cy="23223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4A625-62B2-46E7-B9BC-322B4239D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8871" y="1086437"/>
            <a:ext cx="7048350" cy="50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1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33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2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875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标题 1">
            <a:extLst>
              <a:ext uri="{FF2B5EF4-FFF2-40B4-BE49-F238E27FC236}">
                <a16:creationId xmlns:a16="http://schemas.microsoft.com/office/drawing/2014/main" id="{2B9A951E-4A5C-488B-A668-04094864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126" y="300638"/>
            <a:ext cx="10800151" cy="507831"/>
          </a:xfrm>
        </p:spPr>
        <p:txBody>
          <a:bodyPr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EulerPipeline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：原生开发服务架构（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1+1+N+M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2049983-93AC-414F-B365-FC66777B08FA}"/>
              </a:ext>
            </a:extLst>
          </p:cNvPr>
          <p:cNvGrpSpPr/>
          <p:nvPr/>
        </p:nvGrpSpPr>
        <p:grpSpPr>
          <a:xfrm>
            <a:off x="653544" y="1162851"/>
            <a:ext cx="6491783" cy="4639840"/>
            <a:chOff x="598736" y="3228683"/>
            <a:chExt cx="4845381" cy="2999598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FFD1B727-3395-4EB9-BEC4-085060B1B527}"/>
                </a:ext>
              </a:extLst>
            </p:cNvPr>
            <p:cNvGrpSpPr/>
            <p:nvPr/>
          </p:nvGrpSpPr>
          <p:grpSpPr>
            <a:xfrm>
              <a:off x="598736" y="3543430"/>
              <a:ext cx="4845381" cy="563832"/>
              <a:chOff x="2578700" y="1046215"/>
              <a:chExt cx="5577816" cy="673836"/>
            </a:xfrm>
          </p:grpSpPr>
          <p:sp>
            <p:nvSpPr>
              <p:cNvPr id="164" name="圆角矩形 54">
                <a:extLst>
                  <a:ext uri="{FF2B5EF4-FFF2-40B4-BE49-F238E27FC236}">
                    <a16:creationId xmlns:a16="http://schemas.microsoft.com/office/drawing/2014/main" id="{9FDC45A6-0772-431E-B67D-0F659BD209F5}"/>
                  </a:ext>
                </a:extLst>
              </p:cNvPr>
              <p:cNvSpPr/>
              <p:nvPr/>
            </p:nvSpPr>
            <p:spPr bwMode="auto">
              <a:xfrm>
                <a:off x="2610982" y="1046215"/>
                <a:ext cx="5545534" cy="673835"/>
              </a:xfrm>
              <a:prstGeom prst="roundRect">
                <a:avLst/>
              </a:prstGeom>
              <a:solidFill>
                <a:sysClr val="window" lastClr="FFFFFF">
                  <a:lumMod val="95000"/>
                </a:sysClr>
              </a:solidFill>
              <a:ln w="9525" cap="flat" cmpd="sng" algn="ctr">
                <a:solidFill>
                  <a:srgbClr val="1D1D1A"/>
                </a:solidFill>
                <a:prstDash val="dash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71888" tIns="0" rIns="91239" bIns="35944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22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2F1E79F0-67CA-45D7-A633-FEAC719D511E}"/>
                  </a:ext>
                </a:extLst>
              </p:cNvPr>
              <p:cNvSpPr/>
              <p:nvPr/>
            </p:nvSpPr>
            <p:spPr>
              <a:xfrm>
                <a:off x="2684617" y="1198644"/>
                <a:ext cx="5421653" cy="449851"/>
              </a:xfrm>
              <a:prstGeom prst="rect">
                <a:avLst/>
              </a:prstGeom>
              <a:solidFill>
                <a:srgbClr val="E5F1FE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6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D6FBFAE4-4284-44F4-9B35-A1C5CE24C0FE}"/>
                  </a:ext>
                </a:extLst>
              </p:cNvPr>
              <p:cNvSpPr/>
              <p:nvPr/>
            </p:nvSpPr>
            <p:spPr>
              <a:xfrm>
                <a:off x="3251424" y="1193007"/>
                <a:ext cx="792837" cy="279489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6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代码检测</a:t>
                </a: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AAB13FC4-CA20-411B-9439-83591300DA2D}"/>
                  </a:ext>
                </a:extLst>
              </p:cNvPr>
              <p:cNvSpPr/>
              <p:nvPr/>
            </p:nvSpPr>
            <p:spPr>
              <a:xfrm>
                <a:off x="4264298" y="1193007"/>
                <a:ext cx="792837" cy="279489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6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</a:t>
                </a: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FD9BF398-49A8-4A9D-AB04-1A1E7132B490}"/>
                  </a:ext>
                </a:extLst>
              </p:cNvPr>
              <p:cNvSpPr/>
              <p:nvPr/>
            </p:nvSpPr>
            <p:spPr>
              <a:xfrm>
                <a:off x="5277170" y="1193007"/>
                <a:ext cx="792837" cy="279489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6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</a:t>
                </a:r>
                <a:r>
                  <a:rPr kumimoji="0" lang="en-US" altLang="zh-CN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调试</a:t>
                </a:r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0CFF2267-96DD-4CA0-B454-0AA5E04B33E3}"/>
                  </a:ext>
                </a:extLst>
              </p:cNvPr>
              <p:cNvSpPr/>
              <p:nvPr/>
            </p:nvSpPr>
            <p:spPr>
              <a:xfrm>
                <a:off x="6290043" y="1193007"/>
                <a:ext cx="792837" cy="279489"/>
              </a:xfrm>
              <a:prstGeom prst="rect">
                <a:avLst/>
              </a:prstGeom>
              <a:noFill/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6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发布</a:t>
                </a:r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EAD7DE75-5549-4196-A4A3-0CBE31D41B51}"/>
                  </a:ext>
                </a:extLst>
              </p:cNvPr>
              <p:cNvSpPr/>
              <p:nvPr/>
            </p:nvSpPr>
            <p:spPr>
              <a:xfrm>
                <a:off x="7302914" y="1193007"/>
                <a:ext cx="792837" cy="279489"/>
              </a:xfrm>
              <a:prstGeom prst="rect">
                <a:avLst/>
              </a:prstGeom>
              <a:solidFill>
                <a:srgbClr val="E5F1FE"/>
              </a:solidFill>
              <a:ln w="6350" cap="flat" cmpd="sng" algn="ctr">
                <a:solidFill>
                  <a:srgbClr val="1D1D1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6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666666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部署</a:t>
                </a:r>
              </a:p>
            </p:txBody>
          </p:sp>
          <p:cxnSp>
            <p:nvCxnSpPr>
              <p:cNvPr id="171" name="直接箭头连接符 170">
                <a:extLst>
                  <a:ext uri="{FF2B5EF4-FFF2-40B4-BE49-F238E27FC236}">
                    <a16:creationId xmlns:a16="http://schemas.microsoft.com/office/drawing/2014/main" id="{66E44DC6-D080-4B40-9DF9-C6F3C6CA7252}"/>
                  </a:ext>
                </a:extLst>
              </p:cNvPr>
              <p:cNvCxnSpPr>
                <a:cxnSpLocks/>
                <a:stCxn id="166" idx="3"/>
              </p:cNvCxnSpPr>
              <p:nvPr/>
            </p:nvCxnSpPr>
            <p:spPr>
              <a:xfrm>
                <a:off x="4044261" y="1332750"/>
                <a:ext cx="206959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DDDDDD">
                    <a:lumMod val="5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2" name="直接箭头连接符 171">
                <a:extLst>
                  <a:ext uri="{FF2B5EF4-FFF2-40B4-BE49-F238E27FC236}">
                    <a16:creationId xmlns:a16="http://schemas.microsoft.com/office/drawing/2014/main" id="{701F6D60-7132-4B3D-92B1-A934886D74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7132" y="1330704"/>
                <a:ext cx="206959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DDDDDD">
                    <a:lumMod val="5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3" name="直接箭头连接符 172">
                <a:extLst>
                  <a:ext uri="{FF2B5EF4-FFF2-40B4-BE49-F238E27FC236}">
                    <a16:creationId xmlns:a16="http://schemas.microsoft.com/office/drawing/2014/main" id="{9DC42BA0-1AB0-4EEE-9905-FC3A038849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0275" y="1330704"/>
                <a:ext cx="206959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DDDDDD">
                    <a:lumMod val="5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74" name="直接箭头连接符 173">
                <a:extLst>
                  <a:ext uri="{FF2B5EF4-FFF2-40B4-BE49-F238E27FC236}">
                    <a16:creationId xmlns:a16="http://schemas.microsoft.com/office/drawing/2014/main" id="{2E748AD7-0D42-4C58-B5D4-67168780A6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2879" y="1330704"/>
                <a:ext cx="206959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DDDDDD">
                    <a:lumMod val="5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0789AF0D-AE06-4F98-BEAC-83E8C655CC8B}"/>
                  </a:ext>
                </a:extLst>
              </p:cNvPr>
              <p:cNvSpPr/>
              <p:nvPr/>
            </p:nvSpPr>
            <p:spPr>
              <a:xfrm>
                <a:off x="2578700" y="1174361"/>
                <a:ext cx="706228" cy="298134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332" tIns="45666" rIns="91332" bIns="4566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66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903E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流水线</a:t>
                </a:r>
              </a:p>
            </p:txBody>
          </p:sp>
          <p:cxnSp>
            <p:nvCxnSpPr>
              <p:cNvPr id="176" name="直接箭头连接符 175">
                <a:extLst>
                  <a:ext uri="{FF2B5EF4-FFF2-40B4-BE49-F238E27FC236}">
                    <a16:creationId xmlns:a16="http://schemas.microsoft.com/office/drawing/2014/main" id="{D1A083DD-FAD8-42A2-8E73-CF3ECC52F5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426453" y="1483943"/>
                <a:ext cx="194013" cy="164552"/>
              </a:xfrm>
              <a:prstGeom prst="straightConnector1">
                <a:avLst/>
              </a:prstGeom>
              <a:solidFill>
                <a:srgbClr val="E9002F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7" name="直接箭头连接符 176">
                <a:extLst>
                  <a:ext uri="{FF2B5EF4-FFF2-40B4-BE49-F238E27FC236}">
                    <a16:creationId xmlns:a16="http://schemas.microsoft.com/office/drawing/2014/main" id="{07E70931-1080-4AC2-A283-7F5AC67CA57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506236" y="1492493"/>
                <a:ext cx="187039" cy="174698"/>
              </a:xfrm>
              <a:prstGeom prst="straightConnector1">
                <a:avLst/>
              </a:prstGeom>
              <a:solidFill>
                <a:srgbClr val="E9002F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8" name="直接箭头连接符 177">
                <a:extLst>
                  <a:ext uri="{FF2B5EF4-FFF2-40B4-BE49-F238E27FC236}">
                    <a16:creationId xmlns:a16="http://schemas.microsoft.com/office/drawing/2014/main" id="{FB6EE838-2879-474B-9876-0B432B53866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5521548" y="1492493"/>
                <a:ext cx="163749" cy="145687"/>
              </a:xfrm>
              <a:prstGeom prst="straightConnector1">
                <a:avLst/>
              </a:prstGeom>
              <a:solidFill>
                <a:srgbClr val="E9002F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79" name="直接箭头连接符 178">
                <a:extLst>
                  <a:ext uri="{FF2B5EF4-FFF2-40B4-BE49-F238E27FC236}">
                    <a16:creationId xmlns:a16="http://schemas.microsoft.com/office/drawing/2014/main" id="{908C957C-9FB4-4A52-BBF9-29E2A9755D7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494674" y="1517439"/>
                <a:ext cx="152774" cy="147668"/>
              </a:xfrm>
              <a:prstGeom prst="straightConnector1">
                <a:avLst/>
              </a:prstGeom>
              <a:solidFill>
                <a:srgbClr val="E9002F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180" name="直接箭头连接符 179">
                <a:extLst>
                  <a:ext uri="{FF2B5EF4-FFF2-40B4-BE49-F238E27FC236}">
                    <a16:creationId xmlns:a16="http://schemas.microsoft.com/office/drawing/2014/main" id="{4E1C1FCE-EBD4-499F-A938-D68ED1185C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585780" y="1492493"/>
                <a:ext cx="182657" cy="172614"/>
              </a:xfrm>
              <a:prstGeom prst="straightConnector1">
                <a:avLst/>
              </a:prstGeom>
              <a:solidFill>
                <a:srgbClr val="E9002F"/>
              </a:solidFill>
              <a:ln w="9525" cap="flat" cmpd="sng" algn="ctr">
                <a:solidFill>
                  <a:srgbClr val="1D1D1A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CA3FA4FD-4661-45B7-8E9B-C9A211782E50}"/>
                  </a:ext>
                </a:extLst>
              </p:cNvPr>
              <p:cNvSpPr/>
              <p:nvPr/>
            </p:nvSpPr>
            <p:spPr bwMode="auto">
              <a:xfrm>
                <a:off x="2862634" y="1452700"/>
                <a:ext cx="648111" cy="2396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332" tIns="45666" rIns="91332" bIns="45666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00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trigger</a:t>
                </a:r>
                <a:endPara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81D782C2-724F-459B-BE46-09E5A030111E}"/>
                  </a:ext>
                </a:extLst>
              </p:cNvPr>
              <p:cNvSpPr/>
              <p:nvPr/>
            </p:nvSpPr>
            <p:spPr bwMode="auto">
              <a:xfrm>
                <a:off x="3937856" y="1447907"/>
                <a:ext cx="648111" cy="2396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332" tIns="45666" rIns="91332" bIns="45666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00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trigger</a:t>
                </a:r>
                <a:endPara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EA8C8078-1AD3-4930-9A4B-C6009CA38B02}"/>
                  </a:ext>
                </a:extLst>
              </p:cNvPr>
              <p:cNvSpPr/>
              <p:nvPr/>
            </p:nvSpPr>
            <p:spPr bwMode="auto">
              <a:xfrm>
                <a:off x="4930491" y="1440787"/>
                <a:ext cx="648111" cy="2396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332" tIns="45666" rIns="91332" bIns="45666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00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trigger</a:t>
                </a:r>
                <a:endPara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40529FA0-297F-48B1-A8D5-F1571F1BBB96}"/>
                  </a:ext>
                </a:extLst>
              </p:cNvPr>
              <p:cNvSpPr/>
              <p:nvPr/>
            </p:nvSpPr>
            <p:spPr bwMode="auto">
              <a:xfrm>
                <a:off x="5947166" y="1480405"/>
                <a:ext cx="648111" cy="2396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332" tIns="45666" rIns="91332" bIns="45666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00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trigger</a:t>
                </a:r>
                <a:endPara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12EE61ED-3C03-4C6A-A659-9DBA75FFCDF9}"/>
                  </a:ext>
                </a:extLst>
              </p:cNvPr>
              <p:cNvSpPr/>
              <p:nvPr/>
            </p:nvSpPr>
            <p:spPr bwMode="auto">
              <a:xfrm>
                <a:off x="7060510" y="1467859"/>
                <a:ext cx="648111" cy="2396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332" tIns="45666" rIns="91332" bIns="45666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0072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trigger</a:t>
                </a:r>
                <a:endPara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E713BEAB-C097-4983-A8DA-EDF4E82D0321}"/>
                </a:ext>
              </a:extLst>
            </p:cNvPr>
            <p:cNvGrpSpPr/>
            <p:nvPr/>
          </p:nvGrpSpPr>
          <p:grpSpPr>
            <a:xfrm>
              <a:off x="624502" y="4192348"/>
              <a:ext cx="4817336" cy="493425"/>
              <a:chOff x="429334" y="3957987"/>
              <a:chExt cx="5146591" cy="493618"/>
            </a:xfrm>
            <a:solidFill>
              <a:srgbClr val="CCECFF"/>
            </a:solidFill>
          </p:grpSpPr>
          <p:sp>
            <p:nvSpPr>
              <p:cNvPr id="156" name="圆角矩形 54">
                <a:extLst>
                  <a:ext uri="{FF2B5EF4-FFF2-40B4-BE49-F238E27FC236}">
                    <a16:creationId xmlns:a16="http://schemas.microsoft.com/office/drawing/2014/main" id="{89AAEB08-A314-4F14-8AB1-A1BD4D4DB21C}"/>
                  </a:ext>
                </a:extLst>
              </p:cNvPr>
              <p:cNvSpPr/>
              <p:nvPr/>
            </p:nvSpPr>
            <p:spPr bwMode="auto">
              <a:xfrm>
                <a:off x="429334" y="3957987"/>
                <a:ext cx="5146591" cy="493618"/>
              </a:xfrm>
              <a:prstGeom prst="roundRect">
                <a:avLst/>
              </a:prstGeom>
              <a:grpFill/>
              <a:ln w="9525" cap="flat" cmpd="sng" algn="ctr">
                <a:solidFill>
                  <a:srgbClr val="1D1D1A"/>
                </a:solidFill>
                <a:prstDash val="dash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71888" tIns="0" rIns="91239" bIns="35944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2208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903ED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工作流模板</a:t>
                </a: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F7811A8A-7429-44B3-A629-10F206D48BA1}"/>
                  </a:ext>
                </a:extLst>
              </p:cNvPr>
              <p:cNvSpPr txBox="1"/>
              <p:nvPr/>
            </p:nvSpPr>
            <p:spPr>
              <a:xfrm>
                <a:off x="2797096" y="4174326"/>
                <a:ext cx="695442" cy="1492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defTabSz="9133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调测模板</a:t>
                </a:r>
              </a:p>
            </p:txBody>
          </p:sp>
          <p:sp>
            <p:nvSpPr>
              <p:cNvPr id="158" name="文本框 157">
                <a:extLst>
                  <a:ext uri="{FF2B5EF4-FFF2-40B4-BE49-F238E27FC236}">
                    <a16:creationId xmlns:a16="http://schemas.microsoft.com/office/drawing/2014/main" id="{C3D7DA2A-25F8-440E-9F66-EBBFD66BBAA3}"/>
                  </a:ext>
                </a:extLst>
              </p:cNvPr>
              <p:cNvSpPr txBox="1"/>
              <p:nvPr/>
            </p:nvSpPr>
            <p:spPr>
              <a:xfrm>
                <a:off x="520504" y="4174326"/>
                <a:ext cx="695442" cy="1492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defTabSz="9133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门禁模板</a:t>
                </a: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1B499F8F-480E-4C9F-A936-6867B91F46F5}"/>
                  </a:ext>
                </a:extLst>
              </p:cNvPr>
              <p:cNvSpPr txBox="1"/>
              <p:nvPr/>
            </p:nvSpPr>
            <p:spPr>
              <a:xfrm>
                <a:off x="3555961" y="4174326"/>
                <a:ext cx="695442" cy="1492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defTabSz="9133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性能模板</a:t>
                </a:r>
              </a:p>
            </p:txBody>
          </p:sp>
          <p:sp>
            <p:nvSpPr>
              <p:cNvPr id="160" name="文本框 159">
                <a:extLst>
                  <a:ext uri="{FF2B5EF4-FFF2-40B4-BE49-F238E27FC236}">
                    <a16:creationId xmlns:a16="http://schemas.microsoft.com/office/drawing/2014/main" id="{588C35B0-F8F0-4374-AB7E-D1E22E482B79}"/>
                  </a:ext>
                </a:extLst>
              </p:cNvPr>
              <p:cNvSpPr txBox="1"/>
              <p:nvPr/>
            </p:nvSpPr>
            <p:spPr>
              <a:xfrm>
                <a:off x="4282125" y="4174326"/>
                <a:ext cx="849095" cy="1492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defTabSz="9133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热补丁模板</a:t>
                </a:r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662304D3-8D2C-4797-BB40-29E746E22256}"/>
                  </a:ext>
                </a:extLst>
              </p:cNvPr>
              <p:cNvSpPr txBox="1"/>
              <p:nvPr/>
            </p:nvSpPr>
            <p:spPr>
              <a:xfrm>
                <a:off x="2038233" y="4174326"/>
                <a:ext cx="695442" cy="1492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defTabSz="9133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测试模板</a:t>
                </a:r>
              </a:p>
            </p:txBody>
          </p: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908E918C-012E-49F7-97D5-F43B59D7AD0C}"/>
                  </a:ext>
                </a:extLst>
              </p:cNvPr>
              <p:cNvSpPr txBox="1"/>
              <p:nvPr/>
            </p:nvSpPr>
            <p:spPr>
              <a:xfrm>
                <a:off x="1279369" y="4174326"/>
                <a:ext cx="695442" cy="1492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defTabSz="9133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构建模板</a:t>
                </a:r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F3327684-215A-4A6E-B175-9233DAF7332D}"/>
                  </a:ext>
                </a:extLst>
              </p:cNvPr>
              <p:cNvSpPr txBox="1"/>
              <p:nvPr/>
            </p:nvSpPr>
            <p:spPr>
              <a:xfrm>
                <a:off x="5163919" y="4171087"/>
                <a:ext cx="365645" cy="1492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defTabSz="91338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1D1D1A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968DFF75-81CD-43D3-BD81-5DCD59B1BC80}"/>
                </a:ext>
              </a:extLst>
            </p:cNvPr>
            <p:cNvSpPr txBox="1"/>
            <p:nvPr/>
          </p:nvSpPr>
          <p:spPr>
            <a:xfrm>
              <a:off x="2124113" y="3228684"/>
              <a:ext cx="650951" cy="149230"/>
            </a:xfrm>
            <a:prstGeom prst="rect">
              <a:avLst/>
            </a:prstGeom>
            <a:noFill/>
            <a:ln w="19050">
              <a:solidFill>
                <a:srgbClr val="666666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374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33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版本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CI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6DD75A59-AA77-4345-A4FA-3103997BE28D}"/>
                </a:ext>
              </a:extLst>
            </p:cNvPr>
            <p:cNvSpPr txBox="1"/>
            <p:nvPr/>
          </p:nvSpPr>
          <p:spPr>
            <a:xfrm>
              <a:off x="4350476" y="3228684"/>
              <a:ext cx="650951" cy="1492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>
              <a:defPPr>
                <a:defRPr lang="en-US"/>
              </a:defPPr>
              <a:lvl1pPr marR="0" lvl="0" indent="0" defTabSz="91374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33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</a:rPr>
                <a:t>repo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</a:rPr>
                <a:t>仓运维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58E0F58-48E1-49A8-B89B-3E1658D3FA96}"/>
                </a:ext>
              </a:extLst>
            </p:cNvPr>
            <p:cNvSpPr txBox="1"/>
            <p:nvPr/>
          </p:nvSpPr>
          <p:spPr>
            <a:xfrm>
              <a:off x="2817168" y="3228684"/>
              <a:ext cx="647624" cy="1492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374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33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</a:rPr>
                <a:t>兼容性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</a:rPr>
                <a:t>CI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29F4E284-EC52-4D83-BA87-6D541AA8AAC4}"/>
                </a:ext>
              </a:extLst>
            </p:cNvPr>
            <p:cNvSpPr txBox="1"/>
            <p:nvPr/>
          </p:nvSpPr>
          <p:spPr>
            <a:xfrm>
              <a:off x="3506894" y="3228683"/>
              <a:ext cx="801477" cy="1492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374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defTabSz="9133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</a:rPr>
                <a:t>repo</a:t>
              </a: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</a:rPr>
                <a:t>仓更新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3B67931E-98BF-4264-8BCC-7ADACCA4F863}"/>
                </a:ext>
              </a:extLst>
            </p:cNvPr>
            <p:cNvSpPr txBox="1"/>
            <p:nvPr/>
          </p:nvSpPr>
          <p:spPr>
            <a:xfrm>
              <a:off x="630429" y="3228684"/>
              <a:ext cx="704740" cy="149230"/>
            </a:xfrm>
            <a:prstGeom prst="rect">
              <a:avLst/>
            </a:prstGeom>
            <a:noFill/>
            <a:ln w="12700">
              <a:solidFill>
                <a:srgbClr val="666666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374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33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Kernel-CI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2FA5F35-9A94-4EA3-A492-D37BA069358C}"/>
                </a:ext>
              </a:extLst>
            </p:cNvPr>
            <p:cNvSpPr txBox="1"/>
            <p:nvPr/>
          </p:nvSpPr>
          <p:spPr>
            <a:xfrm>
              <a:off x="1377272" y="3228684"/>
              <a:ext cx="704740" cy="149230"/>
            </a:xfrm>
            <a:prstGeom prst="rect">
              <a:avLst/>
            </a:prstGeom>
            <a:noFill/>
            <a:ln w="12700">
              <a:solidFill>
                <a:srgbClr val="666666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defTabSz="913746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marR="0" lvl="0" indent="0" algn="ctr" defTabSz="9133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软件包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-CI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A10762E1-6B53-4723-B1B7-E9BFAC5B3596}"/>
                </a:ext>
              </a:extLst>
            </p:cNvPr>
            <p:cNvSpPr txBox="1"/>
            <p:nvPr/>
          </p:nvSpPr>
          <p:spPr>
            <a:xfrm>
              <a:off x="5043529" y="3228684"/>
              <a:ext cx="342253" cy="1492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defTabSz="91338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1D1D1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0" lang="zh-CN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圆角矩形 54">
              <a:extLst>
                <a:ext uri="{FF2B5EF4-FFF2-40B4-BE49-F238E27FC236}">
                  <a16:creationId xmlns:a16="http://schemas.microsoft.com/office/drawing/2014/main" id="{3327966C-8AE5-4852-BB3E-27F8ABBC9FD9}"/>
                </a:ext>
              </a:extLst>
            </p:cNvPr>
            <p:cNvSpPr/>
            <p:nvPr/>
          </p:nvSpPr>
          <p:spPr bwMode="auto">
            <a:xfrm>
              <a:off x="624500" y="4785808"/>
              <a:ext cx="4817337" cy="1442473"/>
            </a:xfrm>
            <a:prstGeom prst="roundRect">
              <a:avLst>
                <a:gd name="adj" fmla="val 5435"/>
              </a:avLst>
            </a:prstGeom>
            <a:solidFill>
              <a:sysClr val="window" lastClr="FFFFFF">
                <a:lumMod val="95000"/>
              </a:sysClr>
            </a:solidFill>
            <a:ln w="9525" cap="flat" cmpd="sng" algn="ctr">
              <a:solidFill>
                <a:srgbClr val="1D1D1A"/>
              </a:solidFill>
              <a:prstDash val="dash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71888" tIns="0" rIns="91239" bIns="35944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2208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圆角矩形 54">
              <a:extLst>
                <a:ext uri="{FF2B5EF4-FFF2-40B4-BE49-F238E27FC236}">
                  <a16:creationId xmlns:a16="http://schemas.microsoft.com/office/drawing/2014/main" id="{8B37D715-A561-48C8-A312-1195A6717A3B}"/>
                </a:ext>
              </a:extLst>
            </p:cNvPr>
            <p:cNvSpPr/>
            <p:nvPr/>
          </p:nvSpPr>
          <p:spPr bwMode="auto">
            <a:xfrm>
              <a:off x="666330" y="4993493"/>
              <a:ext cx="837926" cy="1201911"/>
            </a:xfrm>
            <a:prstGeom prst="roundRect">
              <a:avLst/>
            </a:prstGeom>
            <a:noFill/>
            <a:ln w="9525" cap="flat" cmpd="sng" algn="ctr">
              <a:solidFill>
                <a:srgbClr val="1D1D1A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71888" tIns="0" rIns="91239" bIns="35944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65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代码开发</a:t>
              </a:r>
            </a:p>
          </p:txBody>
        </p:sp>
        <p:sp>
          <p:nvSpPr>
            <p:cNvPr id="74" name="圆角矩形 54">
              <a:extLst>
                <a:ext uri="{FF2B5EF4-FFF2-40B4-BE49-F238E27FC236}">
                  <a16:creationId xmlns:a16="http://schemas.microsoft.com/office/drawing/2014/main" id="{BBD35A0F-C4A5-4735-ACFD-17AA16E953CE}"/>
                </a:ext>
              </a:extLst>
            </p:cNvPr>
            <p:cNvSpPr/>
            <p:nvPr/>
          </p:nvSpPr>
          <p:spPr bwMode="auto">
            <a:xfrm>
              <a:off x="1609441" y="4981729"/>
              <a:ext cx="837926" cy="1192626"/>
            </a:xfrm>
            <a:prstGeom prst="roundRect">
              <a:avLst/>
            </a:prstGeom>
            <a:noFill/>
            <a:ln w="9525" cap="flat" cmpd="sng" algn="ctr">
              <a:solidFill>
                <a:srgbClr val="1D1D1A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71888" tIns="0" rIns="91239" bIns="35944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65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统一构建</a:t>
              </a:r>
            </a:p>
          </p:txBody>
        </p:sp>
        <p:sp>
          <p:nvSpPr>
            <p:cNvPr id="75" name="圆角矩形 54">
              <a:extLst>
                <a:ext uri="{FF2B5EF4-FFF2-40B4-BE49-F238E27FC236}">
                  <a16:creationId xmlns:a16="http://schemas.microsoft.com/office/drawing/2014/main" id="{CA726975-3F57-4444-A0D7-F8C7861D26AE}"/>
                </a:ext>
              </a:extLst>
            </p:cNvPr>
            <p:cNvSpPr/>
            <p:nvPr/>
          </p:nvSpPr>
          <p:spPr bwMode="auto">
            <a:xfrm>
              <a:off x="2574976" y="4969285"/>
              <a:ext cx="837926" cy="1205070"/>
            </a:xfrm>
            <a:prstGeom prst="roundRect">
              <a:avLst/>
            </a:prstGeom>
            <a:noFill/>
            <a:ln w="9525" cap="flat" cmpd="sng" algn="ctr">
              <a:solidFill>
                <a:srgbClr val="1D1D1A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71888" tIns="0" rIns="91239" bIns="35944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65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 测试服务</a:t>
              </a:r>
            </a:p>
          </p:txBody>
        </p:sp>
        <p:sp>
          <p:nvSpPr>
            <p:cNvPr id="76" name="圆角矩形 54">
              <a:extLst>
                <a:ext uri="{FF2B5EF4-FFF2-40B4-BE49-F238E27FC236}">
                  <a16:creationId xmlns:a16="http://schemas.microsoft.com/office/drawing/2014/main" id="{60520276-55F1-4339-8CB2-6EA7A969F47A}"/>
                </a:ext>
              </a:extLst>
            </p:cNvPr>
            <p:cNvSpPr/>
            <p:nvPr/>
          </p:nvSpPr>
          <p:spPr bwMode="auto">
            <a:xfrm>
              <a:off x="3493556" y="4969286"/>
              <a:ext cx="837926" cy="1226117"/>
            </a:xfrm>
            <a:prstGeom prst="roundRect">
              <a:avLst/>
            </a:prstGeom>
            <a:noFill/>
            <a:ln w="9525" cap="flat" cmpd="sng" algn="ctr">
              <a:solidFill>
                <a:srgbClr val="1D1D1A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71888" tIns="0" rIns="91239" bIns="35944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65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精品仓库</a:t>
              </a:r>
            </a:p>
          </p:txBody>
        </p:sp>
        <p:sp>
          <p:nvSpPr>
            <p:cNvPr id="77" name="圆角矩形 54">
              <a:extLst>
                <a:ext uri="{FF2B5EF4-FFF2-40B4-BE49-F238E27FC236}">
                  <a16:creationId xmlns:a16="http://schemas.microsoft.com/office/drawing/2014/main" id="{27FD1F40-7A77-475C-9408-87E9C3F7DE18}"/>
                </a:ext>
              </a:extLst>
            </p:cNvPr>
            <p:cNvSpPr/>
            <p:nvPr/>
          </p:nvSpPr>
          <p:spPr bwMode="auto">
            <a:xfrm>
              <a:off x="4436666" y="4969285"/>
              <a:ext cx="881927" cy="1238802"/>
            </a:xfrm>
            <a:prstGeom prst="roundRect">
              <a:avLst/>
            </a:prstGeom>
            <a:noFill/>
            <a:ln w="9525" cap="flat" cmpd="sng" algn="ctr">
              <a:solidFill>
                <a:srgbClr val="1D1D1A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71888" tIns="0" rIns="91239" bIns="35944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65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1" i="0" u="none" strike="noStrike" kern="0" cap="none" spc="0" normalizeH="0" baseline="0" noProof="0" dirty="0">
                  <a:ln w="0"/>
                  <a:solidFill>
                    <a:srgbClr val="000000"/>
                  </a:solidFill>
                  <a:effectLst>
                    <a:reflection blurRad="6350" stA="53000" endA="300" endPos="35500" dir="5400000" sy="-90000" algn="bl" rotWithShape="0"/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平台服务</a:t>
              </a: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4D2F92C5-4331-49AD-809F-32047BFB8626}"/>
                </a:ext>
              </a:extLst>
            </p:cNvPr>
            <p:cNvSpPr/>
            <p:nvPr/>
          </p:nvSpPr>
          <p:spPr>
            <a:xfrm>
              <a:off x="4542990" y="5713103"/>
              <a:ext cx="715379" cy="20406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67053" tIns="33526" rIns="67053" bIns="335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git</a:t>
              </a:r>
              <a:r>
                <a:rPr kumimoji="0" lang="en-US" altLang="zh-CN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-mirror</a:t>
              </a: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0E36E6F2-D1DD-4E3D-AC82-EB37CBACCCAA}"/>
                </a:ext>
              </a:extLst>
            </p:cNvPr>
            <p:cNvSpPr/>
            <p:nvPr/>
          </p:nvSpPr>
          <p:spPr>
            <a:xfrm>
              <a:off x="4542988" y="5195338"/>
              <a:ext cx="701667" cy="23441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67053" tIns="33526" rIns="67053" bIns="335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环境复现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08DB41D3-5A18-4AD6-B1E5-A751D9C04882}"/>
                </a:ext>
              </a:extLst>
            </p:cNvPr>
            <p:cNvSpPr/>
            <p:nvPr/>
          </p:nvSpPr>
          <p:spPr>
            <a:xfrm>
              <a:off x="4542990" y="5458494"/>
              <a:ext cx="706097" cy="234417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67053" tIns="33526" rIns="67053" bIns="335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登录调试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B4AE1B4-1C1F-4437-81A2-0B94F9638041}"/>
                </a:ext>
              </a:extLst>
            </p:cNvPr>
            <p:cNvSpPr/>
            <p:nvPr/>
          </p:nvSpPr>
          <p:spPr>
            <a:xfrm>
              <a:off x="4540641" y="5978293"/>
              <a:ext cx="696063" cy="18552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rot="0" spcFirstLastPara="0" vertOverflow="overflow" horzOverflow="overflow" vert="horz" wrap="square" lIns="67053" tIns="33526" rIns="67053" bIns="3352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问题定位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2" name="圆角矩形 130">
              <a:extLst>
                <a:ext uri="{FF2B5EF4-FFF2-40B4-BE49-F238E27FC236}">
                  <a16:creationId xmlns:a16="http://schemas.microsoft.com/office/drawing/2014/main" id="{7DEBAE27-7AE5-46CC-AB71-E6F1D62B0C8A}"/>
                </a:ext>
              </a:extLst>
            </p:cNvPr>
            <p:cNvSpPr/>
            <p:nvPr/>
          </p:nvSpPr>
          <p:spPr bwMode="auto">
            <a:xfrm>
              <a:off x="734617" y="5447815"/>
              <a:ext cx="748786" cy="208718"/>
            </a:xfrm>
            <a:prstGeom prst="roundRect">
              <a:avLst/>
            </a:prstGeom>
            <a:noFill/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SBOM</a:t>
              </a:r>
              <a:r>
                <a:rPr kumimoji="0" lang="zh-CN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漏洞检测</a:t>
              </a:r>
            </a:p>
          </p:txBody>
        </p:sp>
        <p:sp>
          <p:nvSpPr>
            <p:cNvPr id="83" name="圆角矩形 130">
              <a:extLst>
                <a:ext uri="{FF2B5EF4-FFF2-40B4-BE49-F238E27FC236}">
                  <a16:creationId xmlns:a16="http://schemas.microsoft.com/office/drawing/2014/main" id="{4A50CD7E-1995-4E6D-B114-2BCB7346D5AF}"/>
                </a:ext>
              </a:extLst>
            </p:cNvPr>
            <p:cNvSpPr/>
            <p:nvPr/>
          </p:nvSpPr>
          <p:spPr bwMode="auto">
            <a:xfrm>
              <a:off x="730768" y="5216678"/>
              <a:ext cx="746072" cy="208718"/>
            </a:xfrm>
            <a:prstGeom prst="roundRect">
              <a:avLst/>
            </a:prstGeom>
            <a:noFill/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codecheck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4" name="圆角矩形 130">
              <a:extLst>
                <a:ext uri="{FF2B5EF4-FFF2-40B4-BE49-F238E27FC236}">
                  <a16:creationId xmlns:a16="http://schemas.microsoft.com/office/drawing/2014/main" id="{B5C02982-9E53-40FB-8A36-3534EA2C4683}"/>
                </a:ext>
              </a:extLst>
            </p:cNvPr>
            <p:cNvSpPr/>
            <p:nvPr/>
          </p:nvSpPr>
          <p:spPr bwMode="auto">
            <a:xfrm>
              <a:off x="723161" y="5678951"/>
              <a:ext cx="746072" cy="208718"/>
            </a:xfrm>
            <a:prstGeom prst="roundRect">
              <a:avLst/>
            </a:prstGeom>
            <a:noFill/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Porting advisor</a:t>
              </a:r>
              <a:endParaRPr kumimoji="0" lang="zh-CN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2" name="圆角矩形 130">
              <a:extLst>
                <a:ext uri="{FF2B5EF4-FFF2-40B4-BE49-F238E27FC236}">
                  <a16:creationId xmlns:a16="http://schemas.microsoft.com/office/drawing/2014/main" id="{2D7174DA-A367-4EBB-BB20-6F52EE7B8B93}"/>
                </a:ext>
              </a:extLst>
            </p:cNvPr>
            <p:cNvSpPr/>
            <p:nvPr/>
          </p:nvSpPr>
          <p:spPr bwMode="auto">
            <a:xfrm>
              <a:off x="722211" y="5910088"/>
              <a:ext cx="746072" cy="182273"/>
            </a:xfrm>
            <a:prstGeom prst="roundRect">
              <a:avLst/>
            </a:prstGeom>
            <a:noFill/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合规检测</a:t>
              </a:r>
            </a:p>
          </p:txBody>
        </p:sp>
        <p:sp>
          <p:nvSpPr>
            <p:cNvPr id="143" name="圆角矩形 130">
              <a:extLst>
                <a:ext uri="{FF2B5EF4-FFF2-40B4-BE49-F238E27FC236}">
                  <a16:creationId xmlns:a16="http://schemas.microsoft.com/office/drawing/2014/main" id="{A2645588-B1F5-4337-B02E-E8E4D6693238}"/>
                </a:ext>
              </a:extLst>
            </p:cNvPr>
            <p:cNvSpPr/>
            <p:nvPr/>
          </p:nvSpPr>
          <p:spPr bwMode="auto">
            <a:xfrm>
              <a:off x="1652740" y="5217718"/>
              <a:ext cx="746072" cy="208718"/>
            </a:xfrm>
            <a:prstGeom prst="roundRect">
              <a:avLst/>
            </a:prstGeom>
            <a:solidFill>
              <a:srgbClr val="EBEBEB"/>
            </a:solidFill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全量构建</a:t>
              </a:r>
            </a:p>
          </p:txBody>
        </p:sp>
        <p:sp>
          <p:nvSpPr>
            <p:cNvPr id="144" name="圆角矩形 130">
              <a:extLst>
                <a:ext uri="{FF2B5EF4-FFF2-40B4-BE49-F238E27FC236}">
                  <a16:creationId xmlns:a16="http://schemas.microsoft.com/office/drawing/2014/main" id="{D1E5CDFC-3947-431C-91B0-55CB901C61F8}"/>
                </a:ext>
              </a:extLst>
            </p:cNvPr>
            <p:cNvSpPr/>
            <p:nvPr/>
          </p:nvSpPr>
          <p:spPr bwMode="auto">
            <a:xfrm>
              <a:off x="1660479" y="5447815"/>
              <a:ext cx="746072" cy="208718"/>
            </a:xfrm>
            <a:prstGeom prst="roundRect">
              <a:avLst/>
            </a:prstGeom>
            <a:solidFill>
              <a:srgbClr val="EBEBEB"/>
            </a:solidFill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可重复构建</a:t>
              </a:r>
            </a:p>
          </p:txBody>
        </p:sp>
        <p:sp>
          <p:nvSpPr>
            <p:cNvPr id="145" name="圆角矩形 130">
              <a:extLst>
                <a:ext uri="{FF2B5EF4-FFF2-40B4-BE49-F238E27FC236}">
                  <a16:creationId xmlns:a16="http://schemas.microsoft.com/office/drawing/2014/main" id="{86DE7701-754A-4B17-AA29-21D7EBDFB59E}"/>
                </a:ext>
              </a:extLst>
            </p:cNvPr>
            <p:cNvSpPr/>
            <p:nvPr/>
          </p:nvSpPr>
          <p:spPr bwMode="auto">
            <a:xfrm>
              <a:off x="2642990" y="5211409"/>
              <a:ext cx="681563" cy="202417"/>
            </a:xfrm>
            <a:prstGeom prst="roundRect">
              <a:avLst/>
            </a:prstGeom>
            <a:solidFill>
              <a:srgbClr val="EBEBEB"/>
            </a:solidFill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矩阵测试</a:t>
              </a:r>
            </a:p>
          </p:txBody>
        </p:sp>
        <p:sp>
          <p:nvSpPr>
            <p:cNvPr id="146" name="圆角矩形 130">
              <a:extLst>
                <a:ext uri="{FF2B5EF4-FFF2-40B4-BE49-F238E27FC236}">
                  <a16:creationId xmlns:a16="http://schemas.microsoft.com/office/drawing/2014/main" id="{275C68DE-39EA-49ED-B7AE-FF642654D670}"/>
                </a:ext>
              </a:extLst>
            </p:cNvPr>
            <p:cNvSpPr/>
            <p:nvPr/>
          </p:nvSpPr>
          <p:spPr bwMode="auto">
            <a:xfrm>
              <a:off x="2642990" y="5457622"/>
              <a:ext cx="681563" cy="202417"/>
            </a:xfrm>
            <a:prstGeom prst="roundRect">
              <a:avLst/>
            </a:prstGeom>
            <a:solidFill>
              <a:srgbClr val="EBEBEB"/>
            </a:solidFill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652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测试框架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47" name="圆角矩形 130">
              <a:extLst>
                <a:ext uri="{FF2B5EF4-FFF2-40B4-BE49-F238E27FC236}">
                  <a16:creationId xmlns:a16="http://schemas.microsoft.com/office/drawing/2014/main" id="{B7412968-30A1-44C8-ADDA-4E61AECD67D0}"/>
                </a:ext>
              </a:extLst>
            </p:cNvPr>
            <p:cNvSpPr/>
            <p:nvPr/>
          </p:nvSpPr>
          <p:spPr bwMode="auto">
            <a:xfrm>
              <a:off x="2665127" y="5697580"/>
              <a:ext cx="681563" cy="202417"/>
            </a:xfrm>
            <a:prstGeom prst="roundRect">
              <a:avLst/>
            </a:prstGeom>
            <a:solidFill>
              <a:srgbClr val="EBEBEB"/>
            </a:solidFill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652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测试套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48" name="圆角矩形 130">
              <a:extLst>
                <a:ext uri="{FF2B5EF4-FFF2-40B4-BE49-F238E27FC236}">
                  <a16:creationId xmlns:a16="http://schemas.microsoft.com/office/drawing/2014/main" id="{C45F742B-518E-4071-9077-902C32E8B762}"/>
                </a:ext>
              </a:extLst>
            </p:cNvPr>
            <p:cNvSpPr/>
            <p:nvPr/>
          </p:nvSpPr>
          <p:spPr bwMode="auto">
            <a:xfrm>
              <a:off x="2667759" y="5943684"/>
              <a:ext cx="681563" cy="202417"/>
            </a:xfrm>
            <a:prstGeom prst="roundRect">
              <a:avLst/>
            </a:prstGeom>
            <a:noFill/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测试报告</a:t>
              </a:r>
              <a:endPara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9" name="圆角矩形 52">
              <a:extLst>
                <a:ext uri="{FF2B5EF4-FFF2-40B4-BE49-F238E27FC236}">
                  <a16:creationId xmlns:a16="http://schemas.microsoft.com/office/drawing/2014/main" id="{CFFA0539-32F4-4670-8AB4-8DC9E372EB5B}"/>
                </a:ext>
              </a:extLst>
            </p:cNvPr>
            <p:cNvSpPr/>
            <p:nvPr/>
          </p:nvSpPr>
          <p:spPr bwMode="auto">
            <a:xfrm>
              <a:off x="3582751" y="5217720"/>
              <a:ext cx="670420" cy="236153"/>
            </a:xfrm>
            <a:prstGeom prst="roundRect">
              <a:avLst>
                <a:gd name="adj" fmla="val 4128"/>
              </a:avLst>
            </a:prstGeom>
            <a:solidFill>
              <a:srgbClr val="EBEBEB"/>
            </a:solidFill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包仓库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0" name="圆角矩形 52">
              <a:extLst>
                <a:ext uri="{FF2B5EF4-FFF2-40B4-BE49-F238E27FC236}">
                  <a16:creationId xmlns:a16="http://schemas.microsoft.com/office/drawing/2014/main" id="{B0FE8A27-48AA-445D-BCF9-62C88CD6CD04}"/>
                </a:ext>
              </a:extLst>
            </p:cNvPr>
            <p:cNvSpPr/>
            <p:nvPr/>
          </p:nvSpPr>
          <p:spPr bwMode="auto">
            <a:xfrm>
              <a:off x="3579633" y="5472019"/>
              <a:ext cx="670420" cy="236153"/>
            </a:xfrm>
            <a:prstGeom prst="roundRect">
              <a:avLst>
                <a:gd name="adj" fmla="val 4128"/>
              </a:avLst>
            </a:prstGeom>
            <a:solidFill>
              <a:srgbClr val="EBEBEB"/>
            </a:solidFill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镜像仓库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1" name="圆角矩形 52">
              <a:extLst>
                <a:ext uri="{FF2B5EF4-FFF2-40B4-BE49-F238E27FC236}">
                  <a16:creationId xmlns:a16="http://schemas.microsoft.com/office/drawing/2014/main" id="{567B7AD1-B764-4054-9811-0403EBFC1E81}"/>
                </a:ext>
              </a:extLst>
            </p:cNvPr>
            <p:cNvSpPr/>
            <p:nvPr/>
          </p:nvSpPr>
          <p:spPr bwMode="auto">
            <a:xfrm>
              <a:off x="3579633" y="5713456"/>
              <a:ext cx="670420" cy="236153"/>
            </a:xfrm>
            <a:prstGeom prst="roundRect">
              <a:avLst>
                <a:gd name="adj" fmla="val 4128"/>
              </a:avLst>
            </a:prstGeom>
            <a:solidFill>
              <a:srgbClr val="EBEBEB"/>
            </a:solidFill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121652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签名服务</a:t>
              </a:r>
              <a:endParaRPr kumimoji="0" lang="en-US" altLang="zh-CN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  <p:sp>
          <p:nvSpPr>
            <p:cNvPr id="152" name="圆角矩形 130">
              <a:extLst>
                <a:ext uri="{FF2B5EF4-FFF2-40B4-BE49-F238E27FC236}">
                  <a16:creationId xmlns:a16="http://schemas.microsoft.com/office/drawing/2014/main" id="{879AFC5F-2BB0-47D8-A886-81928C64D700}"/>
                </a:ext>
              </a:extLst>
            </p:cNvPr>
            <p:cNvSpPr/>
            <p:nvPr/>
          </p:nvSpPr>
          <p:spPr bwMode="auto">
            <a:xfrm>
              <a:off x="1651434" y="5923390"/>
              <a:ext cx="746072" cy="208718"/>
            </a:xfrm>
            <a:prstGeom prst="roundRect">
              <a:avLst/>
            </a:prstGeom>
            <a:noFill/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epkg</a:t>
              </a: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构建</a:t>
              </a:r>
            </a:p>
          </p:txBody>
        </p:sp>
        <p:sp>
          <p:nvSpPr>
            <p:cNvPr id="153" name="圆角矩形 130">
              <a:extLst>
                <a:ext uri="{FF2B5EF4-FFF2-40B4-BE49-F238E27FC236}">
                  <a16:creationId xmlns:a16="http://schemas.microsoft.com/office/drawing/2014/main" id="{0E5A08B5-B594-4F04-935A-AEAA4D779D83}"/>
                </a:ext>
              </a:extLst>
            </p:cNvPr>
            <p:cNvSpPr/>
            <p:nvPr/>
          </p:nvSpPr>
          <p:spPr bwMode="auto">
            <a:xfrm>
              <a:off x="1655089" y="5692910"/>
              <a:ext cx="746072" cy="208718"/>
            </a:xfrm>
            <a:prstGeom prst="roundRect">
              <a:avLst/>
            </a:prstGeom>
            <a:solidFill>
              <a:srgbClr val="EBEBEB"/>
            </a:solidFill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镜像构建</a:t>
              </a:r>
            </a:p>
          </p:txBody>
        </p:sp>
        <p:sp>
          <p:nvSpPr>
            <p:cNvPr id="154" name="圆角矩形 130">
              <a:extLst>
                <a:ext uri="{FF2B5EF4-FFF2-40B4-BE49-F238E27FC236}">
                  <a16:creationId xmlns:a16="http://schemas.microsoft.com/office/drawing/2014/main" id="{DE29660F-3137-4680-8E2D-D83F6E7BF23E}"/>
                </a:ext>
              </a:extLst>
            </p:cNvPr>
            <p:cNvSpPr/>
            <p:nvPr/>
          </p:nvSpPr>
          <p:spPr bwMode="auto">
            <a:xfrm>
              <a:off x="3571736" y="5972226"/>
              <a:ext cx="681563" cy="202417"/>
            </a:xfrm>
            <a:prstGeom prst="roundRect">
              <a:avLst/>
            </a:prstGeom>
            <a:noFill/>
            <a:ln>
              <a:noFill/>
            </a:ln>
            <a:effectLst/>
          </p:spPr>
          <p:txBody>
            <a:bodyPr vert="horz" wrap="square" lIns="67053" tIns="33526" rIns="67053" bIns="33526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7047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epkg</a:t>
              </a:r>
              <a:r>
                <a:rPr kumimoji="0" lang="zh-CN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仓库</a:t>
              </a:r>
              <a:endPara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EA73F8B0-1CB1-485B-AE94-FC3872671680}"/>
                </a:ext>
              </a:extLst>
            </p:cNvPr>
            <p:cNvSpPr/>
            <p:nvPr/>
          </p:nvSpPr>
          <p:spPr>
            <a:xfrm>
              <a:off x="2767128" y="4723314"/>
              <a:ext cx="520700" cy="1689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2208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903E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原子任务</a:t>
              </a:r>
            </a:p>
          </p:txBody>
        </p:sp>
      </p:grpSp>
      <p:sp>
        <p:nvSpPr>
          <p:cNvPr id="186" name="五边形 2">
            <a:extLst>
              <a:ext uri="{FF2B5EF4-FFF2-40B4-BE49-F238E27FC236}">
                <a16:creationId xmlns:a16="http://schemas.microsoft.com/office/drawing/2014/main" id="{9B4B21CF-39DC-4CCF-9367-D8AAB88380B3}"/>
              </a:ext>
            </a:extLst>
          </p:cNvPr>
          <p:cNvSpPr/>
          <p:nvPr/>
        </p:nvSpPr>
        <p:spPr>
          <a:xfrm>
            <a:off x="648440" y="5987003"/>
            <a:ext cx="3430160" cy="445476"/>
          </a:xfrm>
          <a:prstGeom prst="homePlate">
            <a:avLst/>
          </a:prstGeom>
          <a:solidFill>
            <a:srgbClr val="002F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种原子任务</a:t>
            </a:r>
          </a:p>
        </p:txBody>
      </p:sp>
      <p:sp>
        <p:nvSpPr>
          <p:cNvPr id="187" name="燕尾形 3">
            <a:extLst>
              <a:ext uri="{FF2B5EF4-FFF2-40B4-BE49-F238E27FC236}">
                <a16:creationId xmlns:a16="http://schemas.microsoft.com/office/drawing/2014/main" id="{71F24C75-C8CF-4819-8A95-E962B29255C4}"/>
              </a:ext>
            </a:extLst>
          </p:cNvPr>
          <p:cNvSpPr/>
          <p:nvPr/>
        </p:nvSpPr>
        <p:spPr>
          <a:xfrm>
            <a:off x="3998885" y="5984125"/>
            <a:ext cx="3143388" cy="448354"/>
          </a:xfrm>
          <a:prstGeom prst="chevron">
            <a:avLst/>
          </a:prstGeom>
          <a:solidFill>
            <a:srgbClr val="002F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种预定义模板</a:t>
            </a:r>
          </a:p>
        </p:txBody>
      </p:sp>
      <p:pic>
        <p:nvPicPr>
          <p:cNvPr id="188" name="图片 187">
            <a:extLst>
              <a:ext uri="{FF2B5EF4-FFF2-40B4-BE49-F238E27FC236}">
                <a16:creationId xmlns:a16="http://schemas.microsoft.com/office/drawing/2014/main" id="{2972630C-665A-4C85-A55B-FEF2F53A6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367" y="1539888"/>
            <a:ext cx="4264618" cy="4249681"/>
          </a:xfrm>
          <a:prstGeom prst="rect">
            <a:avLst/>
          </a:prstGeom>
        </p:spPr>
      </p:pic>
      <p:sp>
        <p:nvSpPr>
          <p:cNvPr id="189" name="矩形 188">
            <a:extLst>
              <a:ext uri="{FF2B5EF4-FFF2-40B4-BE49-F238E27FC236}">
                <a16:creationId xmlns:a16="http://schemas.microsoft.com/office/drawing/2014/main" id="{619DF933-79D6-4218-B701-70FCAB361935}"/>
              </a:ext>
            </a:extLst>
          </p:cNvPr>
          <p:cNvSpPr/>
          <p:nvPr/>
        </p:nvSpPr>
        <p:spPr>
          <a:xfrm>
            <a:off x="7360362" y="1148408"/>
            <a:ext cx="4268823" cy="377036"/>
          </a:xfrm>
          <a:prstGeom prst="rect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CICD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</a:p>
        </p:txBody>
      </p:sp>
      <p:sp>
        <p:nvSpPr>
          <p:cNvPr id="190" name="燕尾形 134">
            <a:extLst>
              <a:ext uri="{FF2B5EF4-FFF2-40B4-BE49-F238E27FC236}">
                <a16:creationId xmlns:a16="http://schemas.microsoft.com/office/drawing/2014/main" id="{0D3EAAA0-2143-4AD2-8270-F8D9BC396DEF}"/>
              </a:ext>
            </a:extLst>
          </p:cNvPr>
          <p:cNvSpPr/>
          <p:nvPr/>
        </p:nvSpPr>
        <p:spPr>
          <a:xfrm>
            <a:off x="7067171" y="5984125"/>
            <a:ext cx="4570020" cy="448354"/>
          </a:xfrm>
          <a:prstGeom prst="chevron">
            <a:avLst/>
          </a:prstGeom>
          <a:solidFill>
            <a:srgbClr val="002F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套灵活强大的描述语言</a:t>
            </a:r>
          </a:p>
        </p:txBody>
      </p:sp>
    </p:spTree>
    <p:extLst>
      <p:ext uri="{BB962C8B-B14F-4D97-AF65-F5344CB8AC3E}">
        <p14:creationId xmlns:p14="http://schemas.microsoft.com/office/powerpoint/2010/main" val="4128819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BC718-396A-6363-776C-5D2B5A764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DevStation </a:t>
            </a:r>
            <a:r>
              <a:rPr kumimoji="1" lang="zh-CN" altLang="en-US"/>
              <a:t>首版本体验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79AD0C-5347-36C0-78B0-16C81951B6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  <a:pPr/>
              <a:t>14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790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E90E65C0-DA8A-48FE-B79B-467DA71CD2CA}"/>
              </a:ext>
            </a:extLst>
          </p:cNvPr>
          <p:cNvSpPr/>
          <p:nvPr/>
        </p:nvSpPr>
        <p:spPr>
          <a:xfrm>
            <a:off x="637319" y="1407961"/>
            <a:ext cx="2394569" cy="4016690"/>
          </a:xfrm>
          <a:prstGeom prst="roundRect">
            <a:avLst/>
          </a:prstGeom>
          <a:solidFill>
            <a:srgbClr val="002F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91DBEAE-1C68-447C-918C-8F231AF4EF54}"/>
              </a:ext>
            </a:extLst>
          </p:cNvPr>
          <p:cNvGrpSpPr/>
          <p:nvPr/>
        </p:nvGrpSpPr>
        <p:grpSpPr>
          <a:xfrm>
            <a:off x="8293506" y="2313109"/>
            <a:ext cx="2488263" cy="2129458"/>
            <a:chOff x="4278313" y="4719638"/>
            <a:chExt cx="18000663" cy="17999075"/>
          </a:xfrm>
          <a:solidFill>
            <a:srgbClr val="002FA7"/>
          </a:solidFill>
        </p:grpSpPr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9A9ACCAA-69DE-4A5E-A10D-6A86F01F3A8A}"/>
                </a:ext>
              </a:extLst>
            </p:cNvPr>
            <p:cNvSpPr/>
            <p:nvPr/>
          </p:nvSpPr>
          <p:spPr bwMode="auto">
            <a:xfrm>
              <a:off x="4897438" y="5338763"/>
              <a:ext cx="16762412" cy="16760825"/>
            </a:xfrm>
            <a:custGeom>
              <a:avLst/>
              <a:gdLst>
                <a:gd name="T0" fmla="*/ 9985 w 10559"/>
                <a:gd name="T1" fmla="*/ 0 h 10558"/>
                <a:gd name="T2" fmla="*/ 574 w 10559"/>
                <a:gd name="T3" fmla="*/ 0 h 10558"/>
                <a:gd name="T4" fmla="*/ 0 w 10559"/>
                <a:gd name="T5" fmla="*/ 574 h 10558"/>
                <a:gd name="T6" fmla="*/ 0 w 10559"/>
                <a:gd name="T7" fmla="*/ 9984 h 10558"/>
                <a:gd name="T8" fmla="*/ 574 w 10559"/>
                <a:gd name="T9" fmla="*/ 10558 h 10558"/>
                <a:gd name="T10" fmla="*/ 9985 w 10559"/>
                <a:gd name="T11" fmla="*/ 10558 h 10558"/>
                <a:gd name="T12" fmla="*/ 10559 w 10559"/>
                <a:gd name="T13" fmla="*/ 9984 h 10558"/>
                <a:gd name="T14" fmla="*/ 10559 w 10559"/>
                <a:gd name="T15" fmla="*/ 574 h 10558"/>
                <a:gd name="T16" fmla="*/ 9985 w 10559"/>
                <a:gd name="T17" fmla="*/ 0 h 10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59" h="10558">
                  <a:moveTo>
                    <a:pt x="9985" y="0"/>
                  </a:moveTo>
                  <a:lnTo>
                    <a:pt x="574" y="0"/>
                  </a:lnTo>
                  <a:lnTo>
                    <a:pt x="0" y="574"/>
                  </a:lnTo>
                  <a:lnTo>
                    <a:pt x="0" y="9984"/>
                  </a:lnTo>
                  <a:lnTo>
                    <a:pt x="574" y="10558"/>
                  </a:lnTo>
                  <a:lnTo>
                    <a:pt x="9985" y="10558"/>
                  </a:lnTo>
                  <a:lnTo>
                    <a:pt x="10559" y="9984"/>
                  </a:lnTo>
                  <a:lnTo>
                    <a:pt x="10559" y="574"/>
                  </a:lnTo>
                  <a:lnTo>
                    <a:pt x="998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9C0AFBC3-DD6C-4025-9C63-B34A601AA4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8313" y="4719638"/>
              <a:ext cx="18000663" cy="17999075"/>
            </a:xfrm>
            <a:custGeom>
              <a:avLst/>
              <a:gdLst>
                <a:gd name="T0" fmla="*/ 9013 w 11339"/>
                <a:gd name="T1" fmla="*/ 11276 h 11338"/>
                <a:gd name="T2" fmla="*/ 2326 w 11339"/>
                <a:gd name="T3" fmla="*/ 11276 h 11338"/>
                <a:gd name="T4" fmla="*/ 2326 w 11339"/>
                <a:gd name="T5" fmla="*/ 11334 h 11338"/>
                <a:gd name="T6" fmla="*/ 9013 w 11339"/>
                <a:gd name="T7" fmla="*/ 11334 h 11338"/>
                <a:gd name="T8" fmla="*/ 9013 w 11339"/>
                <a:gd name="T9" fmla="*/ 11276 h 11338"/>
                <a:gd name="T10" fmla="*/ 0 w 11339"/>
                <a:gd name="T11" fmla="*/ 9410 h 11338"/>
                <a:gd name="T12" fmla="*/ 0 w 11339"/>
                <a:gd name="T13" fmla="*/ 10536 h 11338"/>
                <a:gd name="T14" fmla="*/ 802 w 11339"/>
                <a:gd name="T15" fmla="*/ 11338 h 11338"/>
                <a:gd name="T16" fmla="*/ 1928 w 11339"/>
                <a:gd name="T17" fmla="*/ 11338 h 11338"/>
                <a:gd name="T18" fmla="*/ 1630 w 11339"/>
                <a:gd name="T19" fmla="*/ 11040 h 11338"/>
                <a:gd name="T20" fmla="*/ 926 w 11339"/>
                <a:gd name="T21" fmla="*/ 11040 h 11338"/>
                <a:gd name="T22" fmla="*/ 298 w 11339"/>
                <a:gd name="T23" fmla="*/ 10412 h 11338"/>
                <a:gd name="T24" fmla="*/ 298 w 11339"/>
                <a:gd name="T25" fmla="*/ 9708 h 11338"/>
                <a:gd name="T26" fmla="*/ 0 w 11339"/>
                <a:gd name="T27" fmla="*/ 9410 h 11338"/>
                <a:gd name="T28" fmla="*/ 11339 w 11339"/>
                <a:gd name="T29" fmla="*/ 9410 h 11338"/>
                <a:gd name="T30" fmla="*/ 11041 w 11339"/>
                <a:gd name="T31" fmla="*/ 9708 h 11338"/>
                <a:gd name="T32" fmla="*/ 11041 w 11339"/>
                <a:gd name="T33" fmla="*/ 10412 h 11338"/>
                <a:gd name="T34" fmla="*/ 10413 w 11339"/>
                <a:gd name="T35" fmla="*/ 11040 h 11338"/>
                <a:gd name="T36" fmla="*/ 9709 w 11339"/>
                <a:gd name="T37" fmla="*/ 11040 h 11338"/>
                <a:gd name="T38" fmla="*/ 9411 w 11339"/>
                <a:gd name="T39" fmla="*/ 11338 h 11338"/>
                <a:gd name="T40" fmla="*/ 10537 w 11339"/>
                <a:gd name="T41" fmla="*/ 11338 h 11338"/>
                <a:gd name="T42" fmla="*/ 11339 w 11339"/>
                <a:gd name="T43" fmla="*/ 10536 h 11338"/>
                <a:gd name="T44" fmla="*/ 11339 w 11339"/>
                <a:gd name="T45" fmla="*/ 9410 h 11338"/>
                <a:gd name="T46" fmla="*/ 9013 w 11339"/>
                <a:gd name="T47" fmla="*/ 6 h 11338"/>
                <a:gd name="T48" fmla="*/ 2326 w 11339"/>
                <a:gd name="T49" fmla="*/ 6 h 11338"/>
                <a:gd name="T50" fmla="*/ 2326 w 11339"/>
                <a:gd name="T51" fmla="*/ 62 h 11338"/>
                <a:gd name="T52" fmla="*/ 9013 w 11339"/>
                <a:gd name="T53" fmla="*/ 62 h 11338"/>
                <a:gd name="T54" fmla="*/ 9013 w 11339"/>
                <a:gd name="T55" fmla="*/ 6 h 11338"/>
                <a:gd name="T56" fmla="*/ 1928 w 11339"/>
                <a:gd name="T57" fmla="*/ 0 h 11338"/>
                <a:gd name="T58" fmla="*/ 802 w 11339"/>
                <a:gd name="T59" fmla="*/ 0 h 11338"/>
                <a:gd name="T60" fmla="*/ 0 w 11339"/>
                <a:gd name="T61" fmla="*/ 802 h 11338"/>
                <a:gd name="T62" fmla="*/ 0 w 11339"/>
                <a:gd name="T63" fmla="*/ 1928 h 11338"/>
                <a:gd name="T64" fmla="*/ 298 w 11339"/>
                <a:gd name="T65" fmla="*/ 1630 h 11338"/>
                <a:gd name="T66" fmla="*/ 298 w 11339"/>
                <a:gd name="T67" fmla="*/ 926 h 11338"/>
                <a:gd name="T68" fmla="*/ 926 w 11339"/>
                <a:gd name="T69" fmla="*/ 298 h 11338"/>
                <a:gd name="T70" fmla="*/ 1630 w 11339"/>
                <a:gd name="T71" fmla="*/ 298 h 11338"/>
                <a:gd name="T72" fmla="*/ 1928 w 11339"/>
                <a:gd name="T73" fmla="*/ 0 h 11338"/>
                <a:gd name="T74" fmla="*/ 10537 w 11339"/>
                <a:gd name="T75" fmla="*/ 0 h 11338"/>
                <a:gd name="T76" fmla="*/ 9411 w 11339"/>
                <a:gd name="T77" fmla="*/ 0 h 11338"/>
                <a:gd name="T78" fmla="*/ 9709 w 11339"/>
                <a:gd name="T79" fmla="*/ 298 h 11338"/>
                <a:gd name="T80" fmla="*/ 10413 w 11339"/>
                <a:gd name="T81" fmla="*/ 298 h 11338"/>
                <a:gd name="T82" fmla="*/ 11041 w 11339"/>
                <a:gd name="T83" fmla="*/ 926 h 11338"/>
                <a:gd name="T84" fmla="*/ 11041 w 11339"/>
                <a:gd name="T85" fmla="*/ 1630 h 11338"/>
                <a:gd name="T86" fmla="*/ 11339 w 11339"/>
                <a:gd name="T87" fmla="*/ 1928 h 11338"/>
                <a:gd name="T88" fmla="*/ 11339 w 11339"/>
                <a:gd name="T89" fmla="*/ 802 h 11338"/>
                <a:gd name="T90" fmla="*/ 10537 w 11339"/>
                <a:gd name="T91" fmla="*/ 0 h 1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339" h="11338">
                  <a:moveTo>
                    <a:pt x="9013" y="11276"/>
                  </a:moveTo>
                  <a:lnTo>
                    <a:pt x="2326" y="11276"/>
                  </a:lnTo>
                  <a:lnTo>
                    <a:pt x="2326" y="11334"/>
                  </a:lnTo>
                  <a:lnTo>
                    <a:pt x="9013" y="11334"/>
                  </a:lnTo>
                  <a:lnTo>
                    <a:pt x="9013" y="11276"/>
                  </a:lnTo>
                  <a:moveTo>
                    <a:pt x="0" y="9410"/>
                  </a:moveTo>
                  <a:lnTo>
                    <a:pt x="0" y="10536"/>
                  </a:lnTo>
                  <a:lnTo>
                    <a:pt x="802" y="11338"/>
                  </a:lnTo>
                  <a:lnTo>
                    <a:pt x="1928" y="11338"/>
                  </a:lnTo>
                  <a:lnTo>
                    <a:pt x="1630" y="11040"/>
                  </a:lnTo>
                  <a:lnTo>
                    <a:pt x="926" y="11040"/>
                  </a:lnTo>
                  <a:lnTo>
                    <a:pt x="298" y="10412"/>
                  </a:lnTo>
                  <a:lnTo>
                    <a:pt x="298" y="9708"/>
                  </a:lnTo>
                  <a:lnTo>
                    <a:pt x="0" y="9410"/>
                  </a:lnTo>
                  <a:moveTo>
                    <a:pt x="11339" y="9410"/>
                  </a:moveTo>
                  <a:lnTo>
                    <a:pt x="11041" y="9708"/>
                  </a:lnTo>
                  <a:lnTo>
                    <a:pt x="11041" y="10412"/>
                  </a:lnTo>
                  <a:lnTo>
                    <a:pt x="10413" y="11040"/>
                  </a:lnTo>
                  <a:lnTo>
                    <a:pt x="9709" y="11040"/>
                  </a:lnTo>
                  <a:lnTo>
                    <a:pt x="9411" y="11338"/>
                  </a:lnTo>
                  <a:lnTo>
                    <a:pt x="10537" y="11338"/>
                  </a:lnTo>
                  <a:lnTo>
                    <a:pt x="11339" y="10536"/>
                  </a:lnTo>
                  <a:lnTo>
                    <a:pt x="11339" y="9410"/>
                  </a:lnTo>
                  <a:moveTo>
                    <a:pt x="9013" y="6"/>
                  </a:moveTo>
                  <a:lnTo>
                    <a:pt x="2326" y="6"/>
                  </a:lnTo>
                  <a:lnTo>
                    <a:pt x="2326" y="62"/>
                  </a:lnTo>
                  <a:lnTo>
                    <a:pt x="9013" y="62"/>
                  </a:lnTo>
                  <a:lnTo>
                    <a:pt x="9013" y="6"/>
                  </a:lnTo>
                  <a:moveTo>
                    <a:pt x="1928" y="0"/>
                  </a:moveTo>
                  <a:lnTo>
                    <a:pt x="802" y="0"/>
                  </a:lnTo>
                  <a:lnTo>
                    <a:pt x="0" y="802"/>
                  </a:lnTo>
                  <a:lnTo>
                    <a:pt x="0" y="1928"/>
                  </a:lnTo>
                  <a:lnTo>
                    <a:pt x="298" y="1630"/>
                  </a:lnTo>
                  <a:lnTo>
                    <a:pt x="298" y="926"/>
                  </a:lnTo>
                  <a:lnTo>
                    <a:pt x="926" y="298"/>
                  </a:lnTo>
                  <a:lnTo>
                    <a:pt x="1630" y="298"/>
                  </a:lnTo>
                  <a:lnTo>
                    <a:pt x="1928" y="0"/>
                  </a:lnTo>
                  <a:moveTo>
                    <a:pt x="10537" y="0"/>
                  </a:moveTo>
                  <a:lnTo>
                    <a:pt x="9411" y="0"/>
                  </a:lnTo>
                  <a:lnTo>
                    <a:pt x="9709" y="298"/>
                  </a:lnTo>
                  <a:lnTo>
                    <a:pt x="10413" y="298"/>
                  </a:lnTo>
                  <a:lnTo>
                    <a:pt x="11041" y="926"/>
                  </a:lnTo>
                  <a:lnTo>
                    <a:pt x="11041" y="1630"/>
                  </a:lnTo>
                  <a:lnTo>
                    <a:pt x="11339" y="1928"/>
                  </a:lnTo>
                  <a:lnTo>
                    <a:pt x="11339" y="802"/>
                  </a:lnTo>
                  <a:lnTo>
                    <a:pt x="10537" y="0"/>
                  </a:ln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7C52D2B3-45B3-4DDF-8A92-EDC9287372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5488" y="4976813"/>
              <a:ext cx="17486312" cy="17484725"/>
            </a:xfrm>
            <a:custGeom>
              <a:avLst/>
              <a:gdLst>
                <a:gd name="T0" fmla="*/ 6445 w 11015"/>
                <a:gd name="T1" fmla="*/ 10970 h 11014"/>
                <a:gd name="T2" fmla="*/ 4570 w 11015"/>
                <a:gd name="T3" fmla="*/ 10970 h 11014"/>
                <a:gd name="T4" fmla="*/ 4570 w 11015"/>
                <a:gd name="T5" fmla="*/ 11014 h 11014"/>
                <a:gd name="T6" fmla="*/ 6445 w 11015"/>
                <a:gd name="T7" fmla="*/ 11014 h 11014"/>
                <a:gd name="T8" fmla="*/ 6445 w 11015"/>
                <a:gd name="T9" fmla="*/ 10970 h 11014"/>
                <a:gd name="T10" fmla="*/ 44 w 11015"/>
                <a:gd name="T11" fmla="*/ 4569 h 11014"/>
                <a:gd name="T12" fmla="*/ 0 w 11015"/>
                <a:gd name="T13" fmla="*/ 4569 h 11014"/>
                <a:gd name="T14" fmla="*/ 0 w 11015"/>
                <a:gd name="T15" fmla="*/ 6445 h 11014"/>
                <a:gd name="T16" fmla="*/ 44 w 11015"/>
                <a:gd name="T17" fmla="*/ 6445 h 11014"/>
                <a:gd name="T18" fmla="*/ 44 w 11015"/>
                <a:gd name="T19" fmla="*/ 4569 h 11014"/>
                <a:gd name="T20" fmla="*/ 11015 w 11015"/>
                <a:gd name="T21" fmla="*/ 4569 h 11014"/>
                <a:gd name="T22" fmla="*/ 10971 w 11015"/>
                <a:gd name="T23" fmla="*/ 4569 h 11014"/>
                <a:gd name="T24" fmla="*/ 10971 w 11015"/>
                <a:gd name="T25" fmla="*/ 6445 h 11014"/>
                <a:gd name="T26" fmla="*/ 11015 w 11015"/>
                <a:gd name="T27" fmla="*/ 6445 h 11014"/>
                <a:gd name="T28" fmla="*/ 11015 w 11015"/>
                <a:gd name="T29" fmla="*/ 4569 h 11014"/>
                <a:gd name="T30" fmla="*/ 6445 w 11015"/>
                <a:gd name="T31" fmla="*/ 0 h 11014"/>
                <a:gd name="T32" fmla="*/ 4570 w 11015"/>
                <a:gd name="T33" fmla="*/ 0 h 11014"/>
                <a:gd name="T34" fmla="*/ 4570 w 11015"/>
                <a:gd name="T35" fmla="*/ 44 h 11014"/>
                <a:gd name="T36" fmla="*/ 6445 w 11015"/>
                <a:gd name="T37" fmla="*/ 44 h 11014"/>
                <a:gd name="T38" fmla="*/ 6445 w 11015"/>
                <a:gd name="T39" fmla="*/ 0 h 11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015" h="11014">
                  <a:moveTo>
                    <a:pt x="6445" y="10970"/>
                  </a:moveTo>
                  <a:lnTo>
                    <a:pt x="4570" y="10970"/>
                  </a:lnTo>
                  <a:lnTo>
                    <a:pt x="4570" y="11014"/>
                  </a:lnTo>
                  <a:lnTo>
                    <a:pt x="6445" y="11014"/>
                  </a:lnTo>
                  <a:lnTo>
                    <a:pt x="6445" y="10970"/>
                  </a:lnTo>
                  <a:close/>
                  <a:moveTo>
                    <a:pt x="44" y="4569"/>
                  </a:moveTo>
                  <a:lnTo>
                    <a:pt x="0" y="4569"/>
                  </a:lnTo>
                  <a:lnTo>
                    <a:pt x="0" y="6445"/>
                  </a:lnTo>
                  <a:lnTo>
                    <a:pt x="44" y="6445"/>
                  </a:lnTo>
                  <a:lnTo>
                    <a:pt x="44" y="4569"/>
                  </a:lnTo>
                  <a:close/>
                  <a:moveTo>
                    <a:pt x="11015" y="4569"/>
                  </a:moveTo>
                  <a:lnTo>
                    <a:pt x="10971" y="4569"/>
                  </a:lnTo>
                  <a:lnTo>
                    <a:pt x="10971" y="6445"/>
                  </a:lnTo>
                  <a:lnTo>
                    <a:pt x="11015" y="6445"/>
                  </a:lnTo>
                  <a:lnTo>
                    <a:pt x="11015" y="4569"/>
                  </a:lnTo>
                  <a:close/>
                  <a:moveTo>
                    <a:pt x="6445" y="0"/>
                  </a:moveTo>
                  <a:lnTo>
                    <a:pt x="4570" y="0"/>
                  </a:lnTo>
                  <a:lnTo>
                    <a:pt x="4570" y="44"/>
                  </a:lnTo>
                  <a:lnTo>
                    <a:pt x="6445" y="44"/>
                  </a:lnTo>
                  <a:lnTo>
                    <a:pt x="64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37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4" name="矩形 53">
            <a:extLst>
              <a:ext uri="{FF2B5EF4-FFF2-40B4-BE49-F238E27FC236}">
                <a16:creationId xmlns:a16="http://schemas.microsoft.com/office/drawing/2014/main" id="{DA6ACAFB-F90E-491F-B8CC-E3B0E7CEC3AC}"/>
              </a:ext>
            </a:extLst>
          </p:cNvPr>
          <p:cNvSpPr/>
          <p:nvPr/>
        </p:nvSpPr>
        <p:spPr>
          <a:xfrm>
            <a:off x="8379089" y="4514330"/>
            <a:ext cx="2287807" cy="422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29260" hangingPunct="0">
              <a:lnSpc>
                <a:spcPct val="150000"/>
              </a:lnSpc>
              <a:defRPr/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扫码加入</a:t>
            </a:r>
            <a:r>
              <a:rPr lang="en-US" altLang="zh-CN" sz="1600" kern="0" dirty="0" err="1">
                <a:latin typeface="+mj-lt"/>
                <a:ea typeface="微软雅黑" panose="020B0503020204020204" pitchFamily="34" charset="-122"/>
                <a:sym typeface="HarmonyHeiTi"/>
              </a:rPr>
              <a:t>openEuler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社区</a:t>
            </a:r>
          </a:p>
        </p:txBody>
      </p:sp>
      <p:sp>
        <p:nvSpPr>
          <p:cNvPr id="55" name="标题 2">
            <a:extLst>
              <a:ext uri="{FF2B5EF4-FFF2-40B4-BE49-F238E27FC236}">
                <a16:creationId xmlns:a16="http://schemas.microsoft.com/office/drawing/2014/main" id="{AE17D30F-6578-4A3F-81C1-BE331181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93" y="336264"/>
            <a:ext cx="11282028" cy="648000"/>
          </a:xfrm>
        </p:spPr>
        <p:txBody>
          <a:bodyPr/>
          <a:lstStyle/>
          <a:p>
            <a:r>
              <a:rPr kumimoji="1" lang="zh-CN" altLang="en-US"/>
              <a:t>体验</a:t>
            </a:r>
            <a:r>
              <a:rPr kumimoji="1" lang="en-US" altLang="zh-CN"/>
              <a:t>DevStation</a:t>
            </a:r>
            <a:endParaRPr kumimoji="1" lang="zh-CN" altLang="en-US"/>
          </a:p>
        </p:txBody>
      </p:sp>
      <p:sp>
        <p:nvSpPr>
          <p:cNvPr id="56" name="矩形 82">
            <a:extLst>
              <a:ext uri="{FF2B5EF4-FFF2-40B4-BE49-F238E27FC236}">
                <a16:creationId xmlns:a16="http://schemas.microsoft.com/office/drawing/2014/main" id="{DEC079C5-0BE6-4243-A384-F9FFC741391C}"/>
              </a:ext>
            </a:extLst>
          </p:cNvPr>
          <p:cNvSpPr/>
          <p:nvPr/>
        </p:nvSpPr>
        <p:spPr>
          <a:xfrm>
            <a:off x="1317114" y="1657291"/>
            <a:ext cx="1352113" cy="360000"/>
          </a:xfrm>
          <a:prstGeom prst="roundRect">
            <a:avLst/>
          </a:prstGeom>
          <a:gradFill flip="none" rotWithShape="1">
            <a:gsLst>
              <a:gs pos="100000">
                <a:sysClr val="window" lastClr="FFFFFF">
                  <a:alpha val="20000"/>
                </a:sysClr>
              </a:gs>
              <a:gs pos="0">
                <a:sysClr val="window" lastClr="FFFFFF">
                  <a:alpha val="0"/>
                </a:sysClr>
              </a:gs>
            </a:gsLst>
            <a:lin ang="16200000" scaled="1"/>
            <a:tileRect/>
          </a:gradFill>
          <a:ln w="6350">
            <a:gradFill>
              <a:gsLst>
                <a:gs pos="0">
                  <a:sysClr val="window" lastClr="FFFFFF">
                    <a:alpha val="40000"/>
                  </a:sysClr>
                </a:gs>
                <a:gs pos="52000">
                  <a:sysClr val="window" lastClr="FFFFFF">
                    <a:alpha val="10000"/>
                  </a:sysClr>
                </a:gs>
              </a:gsLst>
              <a:lin ang="5400000" scaled="0"/>
            </a:gradFill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spcAft>
                <a:spcPts val="300"/>
              </a:spcAft>
            </a:pPr>
            <a:r>
              <a:rPr lang="zh-CN" altLang="en-US" sz="1000" b="1" kern="0">
                <a:solidFill>
                  <a:schemeClr val="bg1"/>
                </a:solidFill>
                <a:latin typeface="+mj-ea"/>
                <a:sym typeface="HarmonyHeiTi"/>
              </a:rPr>
              <a:t>下载</a:t>
            </a:r>
            <a:r>
              <a:rPr lang="en-US" altLang="zh-CN" sz="1000" b="1" kern="0">
                <a:solidFill>
                  <a:schemeClr val="bg1"/>
                </a:solidFill>
                <a:latin typeface="+mj-ea"/>
                <a:sym typeface="HarmonyHeiTi"/>
              </a:rPr>
              <a:t>DevStation</a:t>
            </a:r>
            <a:r>
              <a:rPr lang="zh-CN" altLang="en-US" sz="1000" b="1" kern="0">
                <a:solidFill>
                  <a:schemeClr val="bg1"/>
                </a:solidFill>
                <a:latin typeface="+mj-ea"/>
                <a:sym typeface="HarmonyHeiTi"/>
              </a:rPr>
              <a:t>镜像</a:t>
            </a:r>
            <a:endParaRPr lang="zh-CN" altLang="en-US" sz="1000" b="1" kern="0" dirty="0">
              <a:solidFill>
                <a:schemeClr val="bg1"/>
              </a:solidFill>
              <a:latin typeface="+mj-ea"/>
              <a:sym typeface="HarmonyHeiTi"/>
            </a:endParaRPr>
          </a:p>
        </p:txBody>
      </p:sp>
      <p:sp>
        <p:nvSpPr>
          <p:cNvPr id="57" name="矩形 82">
            <a:extLst>
              <a:ext uri="{FF2B5EF4-FFF2-40B4-BE49-F238E27FC236}">
                <a16:creationId xmlns:a16="http://schemas.microsoft.com/office/drawing/2014/main" id="{F4C5D0F9-25C7-42CF-9066-D4AFC31AC259}"/>
              </a:ext>
            </a:extLst>
          </p:cNvPr>
          <p:cNvSpPr/>
          <p:nvPr/>
        </p:nvSpPr>
        <p:spPr>
          <a:xfrm>
            <a:off x="1321490" y="2385411"/>
            <a:ext cx="1352113" cy="360000"/>
          </a:xfrm>
          <a:prstGeom prst="roundRect">
            <a:avLst/>
          </a:prstGeom>
          <a:gradFill flip="none" rotWithShape="1">
            <a:gsLst>
              <a:gs pos="100000">
                <a:sysClr val="window" lastClr="FFFFFF">
                  <a:alpha val="20000"/>
                </a:sysClr>
              </a:gs>
              <a:gs pos="0">
                <a:sysClr val="window" lastClr="FFFFFF">
                  <a:alpha val="0"/>
                </a:sysClr>
              </a:gs>
            </a:gsLst>
            <a:lin ang="16200000" scaled="1"/>
            <a:tileRect/>
          </a:gradFill>
          <a:ln w="6350">
            <a:gradFill>
              <a:gsLst>
                <a:gs pos="0">
                  <a:sysClr val="window" lastClr="FFFFFF">
                    <a:alpha val="40000"/>
                  </a:sysClr>
                </a:gs>
                <a:gs pos="52000">
                  <a:sysClr val="window" lastClr="FFFFFF">
                    <a:alpha val="10000"/>
                  </a:sysClr>
                </a:gs>
              </a:gsLst>
              <a:lin ang="5400000" scaled="0"/>
            </a:gradFill>
          </a:ln>
        </p:spPr>
        <p:txBody>
          <a:bodyPr wrap="none" lIns="0" tIns="0" rIns="0" bIns="0" rtlCol="0" anchor="ctr">
            <a:noAutofit/>
          </a:bodyPr>
          <a:lstStyle/>
          <a:p>
            <a:pPr lvl="0" algn="ctr" defTabSz="429260" hangingPunct="0">
              <a:defRPr/>
            </a:pPr>
            <a:r>
              <a:rPr lang="zh-CN" altLang="en-US" sz="1000" b="1" kern="0">
                <a:solidFill>
                  <a:schemeClr val="bg1"/>
                </a:solidFill>
                <a:latin typeface="+mj-ea"/>
                <a:sym typeface="HarmonyHeiTi"/>
              </a:rPr>
              <a:t>启动安装</a:t>
            </a:r>
            <a:endParaRPr lang="zh-CN" altLang="en-US" sz="1000" b="1" kern="0" dirty="0">
              <a:solidFill>
                <a:schemeClr val="bg1"/>
              </a:solidFill>
              <a:latin typeface="+mj-ea"/>
              <a:sym typeface="HarmonyHeiTi"/>
            </a:endParaRPr>
          </a:p>
        </p:txBody>
      </p:sp>
      <p:sp>
        <p:nvSpPr>
          <p:cNvPr id="58" name="矩形 82">
            <a:extLst>
              <a:ext uri="{FF2B5EF4-FFF2-40B4-BE49-F238E27FC236}">
                <a16:creationId xmlns:a16="http://schemas.microsoft.com/office/drawing/2014/main" id="{70917161-DB2E-4E83-A2E9-39F7269C46E2}"/>
              </a:ext>
            </a:extLst>
          </p:cNvPr>
          <p:cNvSpPr/>
          <p:nvPr/>
        </p:nvSpPr>
        <p:spPr>
          <a:xfrm>
            <a:off x="1321490" y="3131124"/>
            <a:ext cx="1352113" cy="360000"/>
          </a:xfrm>
          <a:prstGeom prst="roundRect">
            <a:avLst/>
          </a:prstGeom>
          <a:gradFill flip="none" rotWithShape="1">
            <a:gsLst>
              <a:gs pos="100000">
                <a:sysClr val="window" lastClr="FFFFFF">
                  <a:alpha val="20000"/>
                </a:sysClr>
              </a:gs>
              <a:gs pos="0">
                <a:sysClr val="window" lastClr="FFFFFF">
                  <a:alpha val="0"/>
                </a:sysClr>
              </a:gs>
            </a:gsLst>
            <a:lin ang="16200000" scaled="1"/>
            <a:tileRect/>
          </a:gradFill>
          <a:ln w="6350">
            <a:gradFill>
              <a:gsLst>
                <a:gs pos="0">
                  <a:sysClr val="window" lastClr="FFFFFF">
                    <a:alpha val="40000"/>
                  </a:sysClr>
                </a:gs>
                <a:gs pos="52000">
                  <a:sysClr val="window" lastClr="FFFFFF">
                    <a:alpha val="10000"/>
                  </a:sysClr>
                </a:gs>
              </a:gsLst>
              <a:lin ang="5400000" scaled="0"/>
            </a:gradFill>
          </a:ln>
        </p:spPr>
        <p:txBody>
          <a:bodyPr wrap="none" lIns="0" tIns="0" rIns="0" bIns="0" rtlCol="0" anchor="ctr">
            <a:noAutofit/>
          </a:bodyPr>
          <a:lstStyle/>
          <a:p>
            <a:pPr lvl="0" algn="ctr" defTabSz="429260" hangingPunct="0">
              <a:defRPr/>
            </a:pPr>
            <a:r>
              <a:rPr lang="zh-CN" altLang="en-US" sz="1000" b="1" kern="0">
                <a:solidFill>
                  <a:schemeClr val="bg1"/>
                </a:solidFill>
                <a:latin typeface="+mj-lt"/>
                <a:sym typeface="HarmonyHeiTi"/>
              </a:rPr>
              <a:t>选择安装</a:t>
            </a:r>
            <a:r>
              <a:rPr lang="en-US" altLang="zh-CN" sz="1000" b="1" kern="0">
                <a:solidFill>
                  <a:schemeClr val="bg1"/>
                </a:solidFill>
                <a:latin typeface="+mj-lt"/>
                <a:sym typeface="HarmonyHeiTi"/>
              </a:rPr>
              <a:t>DevStation</a:t>
            </a:r>
            <a:endParaRPr lang="zh-CN" altLang="en-US" sz="1000" b="1" kern="0" dirty="0">
              <a:solidFill>
                <a:schemeClr val="bg1"/>
              </a:solidFill>
              <a:latin typeface="+mj-ea"/>
              <a:sym typeface="HarmonyHeiTi"/>
            </a:endParaRPr>
          </a:p>
        </p:txBody>
      </p:sp>
      <p:sp>
        <p:nvSpPr>
          <p:cNvPr id="59" name="矩形 82">
            <a:extLst>
              <a:ext uri="{FF2B5EF4-FFF2-40B4-BE49-F238E27FC236}">
                <a16:creationId xmlns:a16="http://schemas.microsoft.com/office/drawing/2014/main" id="{2EA85D73-3A11-4772-AD69-9215C8B7AEBE}"/>
              </a:ext>
            </a:extLst>
          </p:cNvPr>
          <p:cNvSpPr/>
          <p:nvPr/>
        </p:nvSpPr>
        <p:spPr>
          <a:xfrm>
            <a:off x="1321489" y="3876837"/>
            <a:ext cx="1352113" cy="360000"/>
          </a:xfrm>
          <a:prstGeom prst="roundRect">
            <a:avLst/>
          </a:prstGeom>
          <a:gradFill flip="none" rotWithShape="1">
            <a:gsLst>
              <a:gs pos="100000">
                <a:sysClr val="window" lastClr="FFFFFF">
                  <a:alpha val="20000"/>
                </a:sysClr>
              </a:gs>
              <a:gs pos="0">
                <a:sysClr val="window" lastClr="FFFFFF">
                  <a:alpha val="0"/>
                </a:sysClr>
              </a:gs>
            </a:gsLst>
            <a:lin ang="16200000" scaled="1"/>
            <a:tileRect/>
          </a:gradFill>
          <a:ln w="6350">
            <a:gradFill>
              <a:gsLst>
                <a:gs pos="0">
                  <a:sysClr val="window" lastClr="FFFFFF">
                    <a:alpha val="40000"/>
                  </a:sysClr>
                </a:gs>
                <a:gs pos="52000">
                  <a:sysClr val="window" lastClr="FFFFFF">
                    <a:alpha val="10000"/>
                  </a:sysClr>
                </a:gs>
              </a:gsLst>
              <a:lin ang="5400000" scaled="0"/>
            </a:gradFill>
          </a:ln>
        </p:spPr>
        <p:txBody>
          <a:bodyPr wrap="none" lIns="0" tIns="0" rIns="0" bIns="0" rtlCol="0" anchor="ctr">
            <a:noAutofit/>
          </a:bodyPr>
          <a:lstStyle/>
          <a:p>
            <a:pPr lvl="0" algn="ctr" defTabSz="429260" hangingPunct="0">
              <a:defRPr/>
            </a:pPr>
            <a:r>
              <a:rPr lang="zh-CN" altLang="en-US" sz="1000" b="1" kern="0">
                <a:solidFill>
                  <a:schemeClr val="bg1"/>
                </a:solidFill>
                <a:latin typeface="+mj-ea"/>
                <a:sym typeface="HarmonyHeiTi"/>
              </a:rPr>
              <a:t>使用</a:t>
            </a:r>
            <a:r>
              <a:rPr lang="en-US" altLang="zh-CN" sz="1000" b="1" kern="0">
                <a:solidFill>
                  <a:schemeClr val="bg1"/>
                </a:solidFill>
                <a:latin typeface="+mj-ea"/>
                <a:sym typeface="HarmonyHeiTi"/>
              </a:rPr>
              <a:t>VSCode</a:t>
            </a:r>
            <a:endParaRPr lang="zh-CN" altLang="en-US" sz="1000" b="1" kern="0" dirty="0">
              <a:solidFill>
                <a:schemeClr val="bg1"/>
              </a:solidFill>
              <a:latin typeface="+mj-ea"/>
              <a:sym typeface="HarmonyHeiTi"/>
            </a:endParaRPr>
          </a:p>
        </p:txBody>
      </p:sp>
      <p:sp>
        <p:nvSpPr>
          <p:cNvPr id="60" name="矩形 82">
            <a:extLst>
              <a:ext uri="{FF2B5EF4-FFF2-40B4-BE49-F238E27FC236}">
                <a16:creationId xmlns:a16="http://schemas.microsoft.com/office/drawing/2014/main" id="{19EE2845-4E76-464B-9081-6DFCB09D5BCA}"/>
              </a:ext>
            </a:extLst>
          </p:cNvPr>
          <p:cNvSpPr/>
          <p:nvPr/>
        </p:nvSpPr>
        <p:spPr>
          <a:xfrm>
            <a:off x="1321489" y="4622550"/>
            <a:ext cx="1352113" cy="360000"/>
          </a:xfrm>
          <a:prstGeom prst="roundRect">
            <a:avLst/>
          </a:prstGeom>
          <a:gradFill flip="none" rotWithShape="1">
            <a:gsLst>
              <a:gs pos="100000">
                <a:sysClr val="window" lastClr="FFFFFF">
                  <a:alpha val="20000"/>
                </a:sysClr>
              </a:gs>
              <a:gs pos="0">
                <a:sysClr val="window" lastClr="FFFFFF">
                  <a:alpha val="0"/>
                </a:sysClr>
              </a:gs>
            </a:gsLst>
            <a:lin ang="16200000" scaled="1"/>
            <a:tileRect/>
          </a:gradFill>
          <a:ln w="6350">
            <a:gradFill>
              <a:gsLst>
                <a:gs pos="0">
                  <a:sysClr val="window" lastClr="FFFFFF">
                    <a:alpha val="40000"/>
                  </a:sysClr>
                </a:gs>
                <a:gs pos="52000">
                  <a:sysClr val="window" lastClr="FFFFFF">
                    <a:alpha val="10000"/>
                  </a:sysClr>
                </a:gs>
              </a:gsLst>
              <a:lin ang="5400000" scaled="0"/>
            </a:gradFill>
          </a:ln>
        </p:spPr>
        <p:txBody>
          <a:bodyPr wrap="none" lIns="0" tIns="0" rIns="0" bIns="0" rtlCol="0" anchor="ctr">
            <a:noAutofit/>
          </a:bodyPr>
          <a:lstStyle/>
          <a:p>
            <a:pPr lvl="0" algn="ctr" defTabSz="429260" hangingPunct="0">
              <a:defRPr/>
            </a:pPr>
            <a:r>
              <a:rPr lang="zh-CN" altLang="en-US" sz="1000" b="1" kern="0">
                <a:solidFill>
                  <a:schemeClr val="bg1"/>
                </a:solidFill>
                <a:latin typeface="+mj-ea"/>
                <a:sym typeface="HarmonyHeiTi"/>
              </a:rPr>
              <a:t>使用</a:t>
            </a:r>
            <a:r>
              <a:rPr lang="en-US" altLang="zh-CN" sz="1000" b="1" kern="0">
                <a:solidFill>
                  <a:schemeClr val="bg1"/>
                </a:solidFill>
                <a:latin typeface="+mj-ea"/>
                <a:sym typeface="HarmonyHeiTi"/>
              </a:rPr>
              <a:t>openEuler</a:t>
            </a:r>
            <a:r>
              <a:rPr lang="zh-CN" altLang="en-US" sz="1000" b="1" kern="0">
                <a:solidFill>
                  <a:schemeClr val="bg1"/>
                </a:solidFill>
                <a:latin typeface="+mj-ea"/>
                <a:sym typeface="HarmonyHeiTi"/>
              </a:rPr>
              <a:t>自研工具</a:t>
            </a:r>
            <a:endParaRPr lang="zh-CN" altLang="en-US" sz="1000" b="1" kern="0" dirty="0">
              <a:solidFill>
                <a:schemeClr val="bg1"/>
              </a:solidFill>
              <a:latin typeface="+mj-ea"/>
              <a:sym typeface="HarmonyHeiTi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6E5FFA5C-0B03-467C-90FF-658FFF17642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>
            <a:off x="1993171" y="2017291"/>
            <a:ext cx="4376" cy="368120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7EC1474-D0F0-43FD-813C-E5446FF61B09}"/>
              </a:ext>
            </a:extLst>
          </p:cNvPr>
          <p:cNvCxnSpPr/>
          <p:nvPr/>
        </p:nvCxnSpPr>
        <p:spPr>
          <a:xfrm>
            <a:off x="1997545" y="2745411"/>
            <a:ext cx="0" cy="385713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FE51BE9-1EC3-47DB-9385-170291E93E04}"/>
              </a:ext>
            </a:extLst>
          </p:cNvPr>
          <p:cNvCxnSpPr/>
          <p:nvPr/>
        </p:nvCxnSpPr>
        <p:spPr>
          <a:xfrm>
            <a:off x="1997545" y="3491124"/>
            <a:ext cx="0" cy="385713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FAB2606-A45D-41EC-A3DE-D5331E551603}"/>
              </a:ext>
            </a:extLst>
          </p:cNvPr>
          <p:cNvCxnSpPr/>
          <p:nvPr/>
        </p:nvCxnSpPr>
        <p:spPr>
          <a:xfrm>
            <a:off x="1997545" y="4236837"/>
            <a:ext cx="0" cy="385713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椭圆 64">
            <a:extLst>
              <a:ext uri="{FF2B5EF4-FFF2-40B4-BE49-F238E27FC236}">
                <a16:creationId xmlns:a16="http://schemas.microsoft.com/office/drawing/2014/main" id="{8DB1AD40-8EED-4130-B5C4-80D76675F585}"/>
              </a:ext>
            </a:extLst>
          </p:cNvPr>
          <p:cNvSpPr/>
          <p:nvPr/>
        </p:nvSpPr>
        <p:spPr bwMode="auto">
          <a:xfrm flipH="1">
            <a:off x="915699" y="1657291"/>
            <a:ext cx="302693" cy="288636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1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5276DD7-D602-48D3-9BAA-A449C2514F37}"/>
              </a:ext>
            </a:extLst>
          </p:cNvPr>
          <p:cNvSpPr/>
          <p:nvPr/>
        </p:nvSpPr>
        <p:spPr bwMode="auto">
          <a:xfrm>
            <a:off x="915699" y="2462706"/>
            <a:ext cx="287700" cy="271598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2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322ABC39-8403-4AC9-89A0-EF1E6994EE84}"/>
              </a:ext>
            </a:extLst>
          </p:cNvPr>
          <p:cNvSpPr/>
          <p:nvPr/>
        </p:nvSpPr>
        <p:spPr bwMode="auto">
          <a:xfrm>
            <a:off x="923195" y="3177215"/>
            <a:ext cx="287699" cy="288635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3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F3D03675-824F-4419-8C6C-2DA52E11B136}"/>
              </a:ext>
            </a:extLst>
          </p:cNvPr>
          <p:cNvSpPr/>
          <p:nvPr/>
        </p:nvSpPr>
        <p:spPr bwMode="auto">
          <a:xfrm>
            <a:off x="930693" y="3922873"/>
            <a:ext cx="287699" cy="288635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4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717856E5-C75E-4421-A7C5-0B4B6E41DFC4}"/>
              </a:ext>
            </a:extLst>
          </p:cNvPr>
          <p:cNvSpPr/>
          <p:nvPr/>
        </p:nvSpPr>
        <p:spPr bwMode="auto">
          <a:xfrm>
            <a:off x="915699" y="4669861"/>
            <a:ext cx="287699" cy="288635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5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3E59C94D-C7BF-4657-B282-DE220B0D4A95}"/>
              </a:ext>
            </a:extLst>
          </p:cNvPr>
          <p:cNvSpPr/>
          <p:nvPr/>
        </p:nvSpPr>
        <p:spPr>
          <a:xfrm>
            <a:off x="3757880" y="1536621"/>
            <a:ext cx="4033179" cy="540000"/>
          </a:xfrm>
          <a:prstGeom prst="roundRect">
            <a:avLst>
              <a:gd name="adj" fmla="val 11507"/>
            </a:avLst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t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宋体" pitchFamily="2" charset="-122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E59C6319-5AF2-49F0-8175-F5F66410113A}"/>
              </a:ext>
            </a:extLst>
          </p:cNvPr>
          <p:cNvSpPr/>
          <p:nvPr/>
        </p:nvSpPr>
        <p:spPr bwMode="auto">
          <a:xfrm>
            <a:off x="3355531" y="1670370"/>
            <a:ext cx="316715" cy="276350"/>
          </a:xfrm>
          <a:prstGeom prst="ellipse">
            <a:avLst/>
          </a:prstGeom>
          <a:solidFill>
            <a:srgbClr val="002FA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1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1CA8D79-CAB0-4F26-935F-15B063EE0CBE}"/>
              </a:ext>
            </a:extLst>
          </p:cNvPr>
          <p:cNvSpPr txBox="1"/>
          <p:nvPr/>
        </p:nvSpPr>
        <p:spPr bwMode="auto">
          <a:xfrm>
            <a:off x="3776499" y="1480679"/>
            <a:ext cx="4130352" cy="5503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87802" tIns="43901" rIns="87802" bIns="43901" numCol="1" rtlCol="0" anchor="ctr" anchorCtr="0" compatLnSpc="1">
            <a:spAutoFit/>
          </a:bodyPr>
          <a:lstStyle/>
          <a:p>
            <a:pPr lvl="0" fontAlgn="t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b="1" kern="0">
                <a:solidFill>
                  <a:srgbClr val="1D1D1A"/>
                </a:solidFill>
                <a:latin typeface="微软雅黑"/>
                <a:ea typeface="微软雅黑"/>
              </a:rPr>
              <a:t>下载地址：</a:t>
            </a:r>
            <a:r>
              <a:rPr lang="en-US" altLang="zh-CN" sz="1000" kern="0">
                <a:solidFill>
                  <a:srgbClr val="1D1D1A"/>
                </a:solidFill>
                <a:latin typeface="微软雅黑"/>
                <a:ea typeface="微软雅黑"/>
              </a:rPr>
              <a:t>http://121.36.84.172/dailybuild/EBS-openEuler-24.09/openeuler-2024-11-08-11-22-30/devStation/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E55DB8E6-CFEA-48FB-A807-02746C5E9DEA}"/>
              </a:ext>
            </a:extLst>
          </p:cNvPr>
          <p:cNvSpPr/>
          <p:nvPr/>
        </p:nvSpPr>
        <p:spPr>
          <a:xfrm>
            <a:off x="3751659" y="2314181"/>
            <a:ext cx="4033179" cy="540000"/>
          </a:xfrm>
          <a:prstGeom prst="roundRect">
            <a:avLst>
              <a:gd name="adj" fmla="val 11507"/>
            </a:avLst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t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宋体" pitchFamily="2" charset="-122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3E8A8B10-4835-407E-A580-455C5E2FD0D6}"/>
              </a:ext>
            </a:extLst>
          </p:cNvPr>
          <p:cNvSpPr/>
          <p:nvPr/>
        </p:nvSpPr>
        <p:spPr bwMode="auto">
          <a:xfrm>
            <a:off x="3349310" y="2447930"/>
            <a:ext cx="316715" cy="276350"/>
          </a:xfrm>
          <a:prstGeom prst="ellipse">
            <a:avLst/>
          </a:prstGeom>
          <a:solidFill>
            <a:srgbClr val="002FA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2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3924C3C-37EB-4A09-8EA1-9EE80AE39B16}"/>
              </a:ext>
            </a:extLst>
          </p:cNvPr>
          <p:cNvSpPr txBox="1"/>
          <p:nvPr/>
        </p:nvSpPr>
        <p:spPr bwMode="auto">
          <a:xfrm>
            <a:off x="3770278" y="2277390"/>
            <a:ext cx="4130352" cy="5503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87802" tIns="43901" rIns="87802" bIns="43901" numCol="1" rtlCol="0" anchor="ctr" anchorCtr="0" compatLnSpc="1">
            <a:spAutoFit/>
          </a:bodyPr>
          <a:lstStyle/>
          <a:p>
            <a:pPr lvl="0" fontAlgn="t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kern="0">
                <a:solidFill>
                  <a:srgbClr val="1D1D1A"/>
                </a:solidFill>
                <a:latin typeface="微软雅黑"/>
                <a:ea typeface="微软雅黑"/>
              </a:rPr>
              <a:t>在“安装引导界面”中选择进入图形化模式安装，安装工具问题反馈：</a:t>
            </a:r>
            <a:endParaRPr lang="en-US" altLang="zh-CN" sz="1000" kern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lvl="0" fontAlgn="t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00" kern="0">
                <a:solidFill>
                  <a:srgbClr val="1D1D1A"/>
                </a:solidFill>
                <a:latin typeface="微软雅黑"/>
                <a:ea typeface="微软雅黑"/>
              </a:rPr>
              <a:t>https://gitee.com/src-openeuler/calamares/issues</a:t>
            </a:r>
            <a:endParaRPr lang="en-US" altLang="zh-CN" sz="1000" kern="0" dirty="0">
              <a:solidFill>
                <a:srgbClr val="1D1D1A"/>
              </a:solidFill>
              <a:latin typeface="微软雅黑"/>
              <a:ea typeface="微软雅黑"/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B1C4C480-87A4-4E98-AD78-3F9D54C357DF}"/>
              </a:ext>
            </a:extLst>
          </p:cNvPr>
          <p:cNvSpPr/>
          <p:nvPr/>
        </p:nvSpPr>
        <p:spPr>
          <a:xfrm>
            <a:off x="3754765" y="3082403"/>
            <a:ext cx="4033179" cy="540000"/>
          </a:xfrm>
          <a:prstGeom prst="roundRect">
            <a:avLst>
              <a:gd name="adj" fmla="val 11507"/>
            </a:avLst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t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宋体" pitchFamily="2" charset="-122"/>
            </a:endParaRPr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2EB80A01-BEA4-41EE-99BD-1AE38B2A59C1}"/>
              </a:ext>
            </a:extLst>
          </p:cNvPr>
          <p:cNvSpPr/>
          <p:nvPr/>
        </p:nvSpPr>
        <p:spPr bwMode="auto">
          <a:xfrm>
            <a:off x="3352416" y="3216152"/>
            <a:ext cx="316715" cy="276350"/>
          </a:xfrm>
          <a:prstGeom prst="ellipse">
            <a:avLst/>
          </a:prstGeom>
          <a:solidFill>
            <a:srgbClr val="002FA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3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6F967243-D917-4700-B27D-48289A8C0CE0}"/>
              </a:ext>
            </a:extLst>
          </p:cNvPr>
          <p:cNvSpPr txBox="1"/>
          <p:nvPr/>
        </p:nvSpPr>
        <p:spPr bwMode="auto">
          <a:xfrm>
            <a:off x="3773384" y="3045612"/>
            <a:ext cx="3877717" cy="5503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87802" tIns="43901" rIns="87802" bIns="43901" numCol="1" rtlCol="0" anchor="ctr" anchorCtr="0" compatLnSpc="1">
            <a:spAutoFit/>
          </a:bodyPr>
          <a:lstStyle/>
          <a:p>
            <a:pPr lvl="0" fontAlgn="t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在“用户设置”页面中，在左侧选择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DevStation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，在右侧会给出界面样式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C630A3D5-4CC1-450A-B2FF-509CCCC24F6A}"/>
              </a:ext>
            </a:extLst>
          </p:cNvPr>
          <p:cNvSpPr/>
          <p:nvPr/>
        </p:nvSpPr>
        <p:spPr>
          <a:xfrm>
            <a:off x="3739212" y="3831963"/>
            <a:ext cx="4033179" cy="540000"/>
          </a:xfrm>
          <a:prstGeom prst="roundRect">
            <a:avLst>
              <a:gd name="adj" fmla="val 11507"/>
            </a:avLst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t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宋体" pitchFamily="2" charset="-122"/>
            </a:endParaRPr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24C014EB-7900-4E76-A289-AC0B20F01F71}"/>
              </a:ext>
            </a:extLst>
          </p:cNvPr>
          <p:cNvSpPr/>
          <p:nvPr/>
        </p:nvSpPr>
        <p:spPr bwMode="auto">
          <a:xfrm>
            <a:off x="3336863" y="3965712"/>
            <a:ext cx="316715" cy="276350"/>
          </a:xfrm>
          <a:prstGeom prst="ellipse">
            <a:avLst/>
          </a:prstGeom>
          <a:solidFill>
            <a:srgbClr val="002FA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4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9831FCC-6FED-4FC5-B16B-442F275E96E0}"/>
              </a:ext>
            </a:extLst>
          </p:cNvPr>
          <p:cNvSpPr txBox="1"/>
          <p:nvPr/>
        </p:nvSpPr>
        <p:spPr bwMode="auto">
          <a:xfrm>
            <a:off x="3757831" y="3795172"/>
            <a:ext cx="4130352" cy="5503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87802" tIns="43901" rIns="87802" bIns="43901" numCol="1" rtlCol="0" anchor="ctr" anchorCtr="0" compatLnSpc="1">
            <a:spAutoFit/>
          </a:bodyPr>
          <a:lstStyle/>
          <a:p>
            <a:pPr lvl="0" fontAlgn="t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打开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VSCode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，点击左侧 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openEuler 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图标，可快速拉取</a:t>
            </a:r>
            <a:r>
              <a:rPr kumimoji="0" lang="en-US" altLang="zh-CN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openEuler</a:t>
            </a:r>
            <a:r>
              <a:rPr kumimoji="0" lang="zh-CN" altLang="en-US" sz="1000" b="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社区代码</a:t>
            </a:r>
            <a:endParaRPr kumimoji="0" lang="en-US" altLang="zh-CN" sz="1000" b="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83" name="矩形: 圆角 82">
            <a:extLst>
              <a:ext uri="{FF2B5EF4-FFF2-40B4-BE49-F238E27FC236}">
                <a16:creationId xmlns:a16="http://schemas.microsoft.com/office/drawing/2014/main" id="{05A3AAD2-4C6C-4269-92CA-68378C709AD8}"/>
              </a:ext>
            </a:extLst>
          </p:cNvPr>
          <p:cNvSpPr/>
          <p:nvPr/>
        </p:nvSpPr>
        <p:spPr>
          <a:xfrm>
            <a:off x="3732993" y="4646844"/>
            <a:ext cx="4033179" cy="540000"/>
          </a:xfrm>
          <a:prstGeom prst="roundRect">
            <a:avLst>
              <a:gd name="adj" fmla="val 11507"/>
            </a:avLst>
          </a:prstGeom>
          <a:solidFill>
            <a:srgbClr val="FFFFFF">
              <a:lumMod val="95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t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宋体" pitchFamily="2" charset="-122"/>
            </a:endParaRPr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5AA63488-E350-4223-B6EF-20C397C83CDB}"/>
              </a:ext>
            </a:extLst>
          </p:cNvPr>
          <p:cNvSpPr/>
          <p:nvPr/>
        </p:nvSpPr>
        <p:spPr bwMode="auto">
          <a:xfrm>
            <a:off x="3330644" y="4780593"/>
            <a:ext cx="316715" cy="276350"/>
          </a:xfrm>
          <a:prstGeom prst="ellipse">
            <a:avLst/>
          </a:prstGeom>
          <a:solidFill>
            <a:srgbClr val="002FA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5</a:t>
            </a: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685CD2DE-E8FE-495C-92D5-3FF05C934D22}"/>
              </a:ext>
            </a:extLst>
          </p:cNvPr>
          <p:cNvSpPr txBox="1"/>
          <p:nvPr/>
        </p:nvSpPr>
        <p:spPr bwMode="auto">
          <a:xfrm>
            <a:off x="3751612" y="4610053"/>
            <a:ext cx="4130352" cy="55032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vert="horz" wrap="square" lIns="87802" tIns="43901" rIns="87802" bIns="43901" numCol="1" rtlCol="0" anchor="ctr" anchorCtr="0" compatLnSpc="1">
            <a:spAutoFit/>
          </a:bodyPr>
          <a:lstStyle/>
          <a:p>
            <a:pPr lvl="0" fontAlgn="t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00" kern="0">
                <a:solidFill>
                  <a:srgbClr val="1D1D1A"/>
                </a:solidFill>
                <a:latin typeface="微软雅黑"/>
                <a:ea typeface="微软雅黑"/>
              </a:rPr>
              <a:t>在</a:t>
            </a:r>
            <a:r>
              <a:rPr lang="en-US" altLang="zh-CN" sz="1000" kern="0">
                <a:solidFill>
                  <a:srgbClr val="1D1D1A"/>
                </a:solidFill>
                <a:latin typeface="微软雅黑"/>
                <a:ea typeface="微软雅黑"/>
              </a:rPr>
              <a:t>DevStation</a:t>
            </a:r>
            <a:r>
              <a:rPr lang="zh-CN" altLang="en-US" sz="1000" kern="0">
                <a:solidFill>
                  <a:srgbClr val="1D1D1A"/>
                </a:solidFill>
                <a:latin typeface="微软雅黑"/>
                <a:ea typeface="微软雅黑"/>
              </a:rPr>
              <a:t>中选择“</a:t>
            </a:r>
            <a:r>
              <a:rPr lang="en-US" altLang="zh-CN" sz="1000" kern="0">
                <a:solidFill>
                  <a:srgbClr val="1D1D1A"/>
                </a:solidFill>
                <a:latin typeface="微软雅黑"/>
                <a:ea typeface="微软雅黑"/>
              </a:rPr>
              <a:t>easysoftware</a:t>
            </a:r>
            <a:r>
              <a:rPr lang="zh-CN" altLang="en-US" sz="1000" kern="0">
                <a:solidFill>
                  <a:srgbClr val="1D1D1A"/>
                </a:solidFill>
                <a:latin typeface="微软雅黑"/>
                <a:ea typeface="微软雅黑"/>
              </a:rPr>
              <a:t>”可快速访问</a:t>
            </a:r>
            <a:r>
              <a:rPr lang="en-US" altLang="zh-CN" sz="1000" kern="0">
                <a:solidFill>
                  <a:srgbClr val="1D1D1A"/>
                </a:solidFill>
                <a:latin typeface="微软雅黑"/>
                <a:ea typeface="微软雅黑"/>
              </a:rPr>
              <a:t>openEuler</a:t>
            </a:r>
            <a:r>
              <a:rPr lang="zh-CN" altLang="en-US" sz="1000" kern="0">
                <a:solidFill>
                  <a:srgbClr val="1D1D1A"/>
                </a:solidFill>
                <a:latin typeface="微软雅黑"/>
                <a:ea typeface="微软雅黑"/>
              </a:rPr>
              <a:t>自研工具</a:t>
            </a:r>
            <a:endParaRPr kumimoji="0" lang="en-US" altLang="zh-CN" sz="100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949036-C821-403D-9DF0-11E91440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482" y="2485615"/>
            <a:ext cx="1947469" cy="17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8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332D-1CF4-D2E0-BC1E-C6285E74E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5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58225-A954-8393-BCCB-8413306F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006E97-D463-FDDB-EE17-27684D7932B7}"/>
              </a:ext>
            </a:extLst>
          </p:cNvPr>
          <p:cNvSpPr>
            <a:spLocks noGrp="1"/>
          </p:cNvSpPr>
          <p:nvPr>
            <p:ph type="body" sz="half" idx="34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 err="1"/>
              <a:t>DevStation</a:t>
            </a:r>
            <a:r>
              <a:rPr kumimoji="1" lang="en-US" altLang="zh-CN" dirty="0"/>
              <a:t> </a:t>
            </a:r>
            <a:r>
              <a:rPr kumimoji="1" lang="zh-CN" altLang="en-US" dirty="0"/>
              <a:t>概览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基于</a:t>
            </a:r>
            <a:r>
              <a:rPr kumimoji="1" lang="en-US" altLang="zh-CN" dirty="0" err="1"/>
              <a:t>openEuler</a:t>
            </a:r>
            <a:r>
              <a:rPr kumimoji="1" lang="zh-CN" altLang="en-US" dirty="0"/>
              <a:t>的开发者工作站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面向开发者集成工具，高效协同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 err="1"/>
              <a:t>DevStation</a:t>
            </a:r>
            <a:r>
              <a:rPr kumimoji="1" lang="en-US" altLang="zh-CN" dirty="0"/>
              <a:t> </a:t>
            </a:r>
            <a:r>
              <a:rPr kumimoji="1" lang="zh-CN" altLang="en-US" dirty="0"/>
              <a:t>核心特性介绍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安装部署：全新的安装部署体验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oeDeploy</a:t>
            </a:r>
            <a:r>
              <a:rPr kumimoji="1" lang="zh-CN" altLang="en-US" dirty="0"/>
              <a:t>：低门槛、易扩展、面向开发者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oeDevPlugin</a:t>
            </a:r>
            <a:r>
              <a:rPr kumimoji="1" lang="zh-CN" altLang="en-US" dirty="0"/>
              <a:t>：高效的开发体验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编译：</a:t>
            </a:r>
            <a:r>
              <a:rPr kumimoji="1" lang="en-US" altLang="zh-CN" dirty="0"/>
              <a:t>AI4Compiler</a:t>
            </a:r>
            <a:r>
              <a:rPr kumimoji="1" lang="zh-CN" altLang="en-US" dirty="0"/>
              <a:t>智能学习程序特征，辅助调优决策，完成普适的性能优化</a:t>
            </a:r>
            <a:endParaRPr kumimoji="1" lang="en-US" altLang="zh-CN" dirty="0"/>
          </a:p>
          <a:p>
            <a:pPr lvl="1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集成社区工程工具：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EulerMaker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EulerMaker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：软件包构建、依赖管理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kumimoji="1" lang="en-US" altLang="zh-CN" dirty="0" err="1"/>
              <a:t>EulerPipeline</a:t>
            </a:r>
            <a:r>
              <a:rPr kumimoji="1" lang="zh-CN" altLang="en-US" dirty="0"/>
              <a:t>：原生开发服务架构（</a:t>
            </a:r>
            <a:r>
              <a:rPr kumimoji="1" lang="en-US" altLang="zh-CN" dirty="0"/>
              <a:t>1+1+N+M</a:t>
            </a:r>
            <a:r>
              <a:rPr kumimoji="1" lang="zh-CN" altLang="en-US" dirty="0"/>
              <a:t>）</a:t>
            </a:r>
          </a:p>
          <a:p>
            <a:r>
              <a:rPr kumimoji="1" lang="en-US" altLang="zh-CN" dirty="0" err="1"/>
              <a:t>DevStation</a:t>
            </a:r>
            <a:r>
              <a:rPr kumimoji="1" lang="en-US" altLang="zh-CN" dirty="0"/>
              <a:t> </a:t>
            </a:r>
            <a:r>
              <a:rPr kumimoji="1" lang="zh-CN" altLang="en-US" dirty="0"/>
              <a:t>首版本体验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体验</a:t>
            </a:r>
            <a:r>
              <a:rPr kumimoji="1" lang="en-US" altLang="zh-CN" dirty="0" err="1"/>
              <a:t>DevStation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839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BC718-396A-6363-776C-5D2B5A764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DevStation </a:t>
            </a:r>
            <a:r>
              <a:rPr kumimoji="1" lang="zh-CN" altLang="en-US"/>
              <a:t>概览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79AD0C-5347-36C0-78B0-16C81951B6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6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E2468E3-A037-8162-27B1-FE1BD28D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基于</a:t>
            </a:r>
            <a:r>
              <a:rPr kumimoji="1" lang="en-US" altLang="zh-CN"/>
              <a:t>openEuler</a:t>
            </a:r>
            <a:r>
              <a:rPr kumimoji="1" lang="zh-CN" altLang="en-US"/>
              <a:t>的开发者工作站</a:t>
            </a:r>
          </a:p>
        </p:txBody>
      </p:sp>
      <p:sp>
        <p:nvSpPr>
          <p:cNvPr id="129" name="灯片编号占位符 2">
            <a:extLst>
              <a:ext uri="{FF2B5EF4-FFF2-40B4-BE49-F238E27FC236}">
                <a16:creationId xmlns:a16="http://schemas.microsoft.com/office/drawing/2014/main" id="{0FA8BBBC-2393-4232-BA3D-1F18EE46CF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</p:spPr>
        <p:txBody>
          <a:bodyPr/>
          <a:lstStyle/>
          <a:p>
            <a:fld id="{665EB1C3-3A1F-5444-83DA-CFB0D9AA77F2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B2F6BC71-4230-48EA-8B10-D2FB7770F0F3}"/>
              </a:ext>
            </a:extLst>
          </p:cNvPr>
          <p:cNvSpPr/>
          <p:nvPr/>
        </p:nvSpPr>
        <p:spPr>
          <a:xfrm>
            <a:off x="165956" y="2793772"/>
            <a:ext cx="2534909" cy="62313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6" b="1" kern="0">
                <a:solidFill>
                  <a:srgbClr val="1D1D1A"/>
                </a:solidFill>
                <a:latin typeface="微软雅黑"/>
                <a:ea typeface="微软雅黑"/>
              </a:rPr>
              <a:t>OS</a:t>
            </a:r>
            <a:r>
              <a:rPr lang="zh-CN" altLang="en-US" sz="1396" b="1" kern="0">
                <a:solidFill>
                  <a:srgbClr val="1D1D1A"/>
                </a:solidFill>
                <a:latin typeface="微软雅黑"/>
                <a:ea typeface="微软雅黑"/>
              </a:rPr>
              <a:t>安装部署</a:t>
            </a:r>
            <a:endParaRPr lang="en-US" altLang="zh-CN" sz="1396" b="1" kern="0" dirty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支持</a:t>
            </a:r>
            <a:r>
              <a:rPr lang="en-US" altLang="zh-CN" sz="1100" kern="0">
                <a:solidFill>
                  <a:srgbClr val="1D1D1A"/>
                </a:solidFill>
                <a:latin typeface="微软雅黑"/>
                <a:ea typeface="微软雅黑"/>
              </a:rPr>
              <a:t>Live</a:t>
            </a: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环境安装</a:t>
            </a:r>
            <a:endParaRPr lang="en-US" altLang="zh-CN" sz="1100" kern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模块化设计，支持功能拓展</a:t>
            </a:r>
            <a:endParaRPr lang="en-US" altLang="zh-CN" sz="1100" kern="0" dirty="0">
              <a:solidFill>
                <a:srgbClr val="1D1D1A"/>
              </a:solidFill>
              <a:latin typeface="微软雅黑"/>
              <a:ea typeface="微软雅黑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B5C240D2-FB7D-4FFE-873A-3798B1A25903}"/>
              </a:ext>
            </a:extLst>
          </p:cNvPr>
          <p:cNvSpPr/>
          <p:nvPr/>
        </p:nvSpPr>
        <p:spPr>
          <a:xfrm>
            <a:off x="130450" y="3566388"/>
            <a:ext cx="2534909" cy="62312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6" b="1" kern="0">
                <a:solidFill>
                  <a:srgbClr val="1D1D1A"/>
                </a:solidFill>
                <a:latin typeface="微软雅黑"/>
                <a:ea typeface="微软雅黑"/>
              </a:rPr>
              <a:t>oeDeploy</a:t>
            </a:r>
            <a:endParaRPr lang="en-US" altLang="zh-CN" sz="1396" b="1" kern="0" dirty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kern="0">
                <a:solidFill>
                  <a:srgbClr val="1D1D1A"/>
                </a:solidFill>
                <a:latin typeface="微软雅黑"/>
                <a:ea typeface="微软雅黑"/>
              </a:rPr>
              <a:t>k8s</a:t>
            </a: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，</a:t>
            </a:r>
            <a:r>
              <a:rPr lang="en-US" altLang="zh-CN" sz="1100" kern="0">
                <a:solidFill>
                  <a:srgbClr val="1D1D1A"/>
                </a:solidFill>
                <a:latin typeface="微软雅黑"/>
                <a:ea typeface="微软雅黑"/>
              </a:rPr>
              <a:t>kuberflow</a:t>
            </a: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一键部署</a:t>
            </a:r>
            <a:endParaRPr lang="en-US" altLang="zh-CN" sz="1100" kern="0" dirty="0">
              <a:solidFill>
                <a:srgbClr val="1D1D1A"/>
              </a:solidFill>
              <a:latin typeface="微软雅黑"/>
              <a:ea typeface="微软雅黑"/>
            </a:endParaRP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1B58734B-8FC6-40D4-8F9A-757A7CEBDC80}"/>
              </a:ext>
            </a:extLst>
          </p:cNvPr>
          <p:cNvSpPr/>
          <p:nvPr/>
        </p:nvSpPr>
        <p:spPr>
          <a:xfrm>
            <a:off x="135170" y="4371973"/>
            <a:ext cx="2534909" cy="735416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6" b="1" kern="0">
                <a:solidFill>
                  <a:srgbClr val="1D1D1A"/>
                </a:solidFill>
                <a:latin typeface="微软雅黑"/>
                <a:ea typeface="微软雅黑"/>
              </a:rPr>
              <a:t>VSCode + openEuler </a:t>
            </a:r>
            <a:r>
              <a:rPr lang="zh-CN" altLang="en-US" sz="1396" b="1" kern="0">
                <a:solidFill>
                  <a:srgbClr val="1D1D1A"/>
                </a:solidFill>
                <a:latin typeface="微软雅黑"/>
                <a:ea typeface="微软雅黑"/>
              </a:rPr>
              <a:t>插件</a:t>
            </a:r>
            <a:endParaRPr lang="en-US" altLang="zh-CN" sz="1396" b="1" kern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kern="0">
                <a:solidFill>
                  <a:srgbClr val="1D1D1A"/>
                </a:solidFill>
                <a:latin typeface="微软雅黑"/>
                <a:ea typeface="微软雅黑"/>
              </a:rPr>
              <a:t>openEuler</a:t>
            </a: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社区快速代码拉取</a:t>
            </a:r>
            <a:endParaRPr lang="zh-CN" altLang="en-US" sz="1100" kern="0" dirty="0">
              <a:solidFill>
                <a:srgbClr val="1D1D1A"/>
              </a:solidFill>
              <a:latin typeface="微软雅黑"/>
              <a:ea typeface="微软雅黑"/>
            </a:endParaRPr>
          </a:p>
        </p:txBody>
      </p:sp>
      <p:grpSp>
        <p:nvGrpSpPr>
          <p:cNvPr id="187" name="组合 186">
            <a:extLst>
              <a:ext uri="{FF2B5EF4-FFF2-40B4-BE49-F238E27FC236}">
                <a16:creationId xmlns:a16="http://schemas.microsoft.com/office/drawing/2014/main" id="{014DA043-8E1F-4E10-B27D-19FC48CA5B8E}"/>
              </a:ext>
            </a:extLst>
          </p:cNvPr>
          <p:cNvGrpSpPr/>
          <p:nvPr/>
        </p:nvGrpSpPr>
        <p:grpSpPr>
          <a:xfrm>
            <a:off x="3491238" y="2333226"/>
            <a:ext cx="4843693" cy="3231572"/>
            <a:chOff x="604926" y="2613555"/>
            <a:chExt cx="3248162" cy="2635637"/>
          </a:xfrm>
        </p:grpSpPr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AB9D0AD9-4050-4A66-83F9-3D4A1772DCF8}"/>
                </a:ext>
              </a:extLst>
            </p:cNvPr>
            <p:cNvSpPr/>
            <p:nvPr/>
          </p:nvSpPr>
          <p:spPr bwMode="auto">
            <a:xfrm>
              <a:off x="613088" y="2983336"/>
              <a:ext cx="3240000" cy="226585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16200000" scaled="0"/>
              <a:tileRect/>
            </a:gradFill>
            <a:ln w="6350">
              <a:gradFill>
                <a:gsLst>
                  <a:gs pos="0">
                    <a:schemeClr val="bg1">
                      <a:alpha val="2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71220"/>
              <a:endParaRPr lang="fr-FR" altLang="zh-CN" sz="9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20A028B8-57AB-463A-A64F-C3456A122427}"/>
                </a:ext>
              </a:extLst>
            </p:cNvPr>
            <p:cNvGrpSpPr/>
            <p:nvPr/>
          </p:nvGrpSpPr>
          <p:grpSpPr>
            <a:xfrm>
              <a:off x="604926" y="2613555"/>
              <a:ext cx="3240000" cy="369950"/>
              <a:chOff x="604926" y="2613555"/>
              <a:chExt cx="3240000" cy="369950"/>
            </a:xfrm>
          </p:grpSpPr>
          <p:sp>
            <p:nvSpPr>
              <p:cNvPr id="192" name="梯形 191">
                <a:extLst>
                  <a:ext uri="{FF2B5EF4-FFF2-40B4-BE49-F238E27FC236}">
                    <a16:creationId xmlns:a16="http://schemas.microsoft.com/office/drawing/2014/main" id="{16AB16BA-F3E2-404F-9E94-4E627B2CEB31}"/>
                  </a:ext>
                </a:extLst>
              </p:cNvPr>
              <p:cNvSpPr/>
              <p:nvPr/>
            </p:nvSpPr>
            <p:spPr>
              <a:xfrm>
                <a:off x="613086" y="2613555"/>
                <a:ext cx="3218882" cy="252000"/>
              </a:xfrm>
              <a:prstGeom prst="trapezoid">
                <a:avLst>
                  <a:gd name="adj" fmla="val 234568"/>
                </a:avLst>
              </a:prstGeom>
              <a:gradFill>
                <a:gsLst>
                  <a:gs pos="100000">
                    <a:schemeClr val="bg1">
                      <a:alpha val="8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193" name="梯形 192">
                <a:extLst>
                  <a:ext uri="{FF2B5EF4-FFF2-40B4-BE49-F238E27FC236}">
                    <a16:creationId xmlns:a16="http://schemas.microsoft.com/office/drawing/2014/main" id="{3A7AC9A7-BCD5-48E7-9750-D2F0FD5F263A}"/>
                  </a:ext>
                </a:extLst>
              </p:cNvPr>
              <p:cNvSpPr/>
              <p:nvPr/>
            </p:nvSpPr>
            <p:spPr>
              <a:xfrm>
                <a:off x="604926" y="2767505"/>
                <a:ext cx="3240000" cy="216000"/>
              </a:xfrm>
              <a:prstGeom prst="trapezoid">
                <a:avLst>
                  <a:gd name="adj" fmla="val 233391"/>
                </a:avLst>
              </a:prstGeom>
              <a:gradFill>
                <a:gsLst>
                  <a:gs pos="100000">
                    <a:schemeClr val="bg1">
                      <a:alpha val="1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6350" cap="rnd">
                <a:gradFill>
                  <a:gsLst>
                    <a:gs pos="100000">
                      <a:schemeClr val="bg1">
                        <a:alpha val="2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1FECDE3D-B26C-4F9D-96D2-3327F064BDCD}"/>
              </a:ext>
            </a:extLst>
          </p:cNvPr>
          <p:cNvGrpSpPr/>
          <p:nvPr/>
        </p:nvGrpSpPr>
        <p:grpSpPr>
          <a:xfrm>
            <a:off x="3551368" y="5543307"/>
            <a:ext cx="4831522" cy="556255"/>
            <a:chOff x="625587" y="1301528"/>
            <a:chExt cx="10944000" cy="287998"/>
          </a:xfrm>
        </p:grpSpPr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7244770D-BD7A-4935-BB1A-3F5AA336FDCA}"/>
                </a:ext>
              </a:extLst>
            </p:cNvPr>
            <p:cNvGrpSpPr/>
            <p:nvPr/>
          </p:nvGrpSpPr>
          <p:grpSpPr>
            <a:xfrm>
              <a:off x="625587" y="1301528"/>
              <a:ext cx="10944000" cy="232211"/>
              <a:chOff x="625587" y="1301528"/>
              <a:chExt cx="10944000" cy="232211"/>
            </a:xfrm>
          </p:grpSpPr>
          <p:sp>
            <p:nvSpPr>
              <p:cNvPr id="197" name="梯形 196">
                <a:extLst>
                  <a:ext uri="{FF2B5EF4-FFF2-40B4-BE49-F238E27FC236}">
                    <a16:creationId xmlns:a16="http://schemas.microsoft.com/office/drawing/2014/main" id="{50985467-55E4-40D0-B85D-6600B7D22B66}"/>
                  </a:ext>
                </a:extLst>
              </p:cNvPr>
              <p:cNvSpPr/>
              <p:nvPr/>
            </p:nvSpPr>
            <p:spPr>
              <a:xfrm>
                <a:off x="662067" y="1353739"/>
                <a:ext cx="1087104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alpha val="8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98" name="梯形 197">
                <a:extLst>
                  <a:ext uri="{FF2B5EF4-FFF2-40B4-BE49-F238E27FC236}">
                    <a16:creationId xmlns:a16="http://schemas.microsoft.com/office/drawing/2014/main" id="{E12808F7-304A-45B3-906A-6163CAB34125}"/>
                  </a:ext>
                </a:extLst>
              </p:cNvPr>
              <p:cNvSpPr/>
              <p:nvPr/>
            </p:nvSpPr>
            <p:spPr>
              <a:xfrm>
                <a:off x="625587" y="1301528"/>
                <a:ext cx="1094400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chemeClr val="bg1">
                      <a:alpha val="15000"/>
                    </a:schemeClr>
                  </a:gs>
                  <a:gs pos="0">
                    <a:schemeClr val="bg1">
                      <a:alpha val="0"/>
                    </a:schemeClr>
                  </a:gs>
                </a:gsLst>
                <a:lin ang="5400000" scaled="0"/>
              </a:gradFill>
              <a:ln w="6350" cap="rnd">
                <a:gradFill>
                  <a:gsLst>
                    <a:gs pos="100000">
                      <a:schemeClr val="bg1">
                        <a:alpha val="20000"/>
                      </a:schemeClr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/>
                <a:endParaRPr lang="zh-CN" altLang="en-US" sz="1800" kern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96" name="Picture 8" descr="F:\02-绿叶公司-胶片素材\PNG元素\图片110.png">
              <a:extLst>
                <a:ext uri="{FF2B5EF4-FFF2-40B4-BE49-F238E27FC236}">
                  <a16:creationId xmlns:a16="http://schemas.microsoft.com/office/drawing/2014/main" id="{C0CBE36C-F6DB-4FE1-8F83-18E03A8249C0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75" y="1373526"/>
              <a:ext cx="102492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9" name="矩形 198">
            <a:extLst>
              <a:ext uri="{FF2B5EF4-FFF2-40B4-BE49-F238E27FC236}">
                <a16:creationId xmlns:a16="http://schemas.microsoft.com/office/drawing/2014/main" id="{951DF3DF-4F6B-4AEE-8566-DE91702E8D43}"/>
              </a:ext>
            </a:extLst>
          </p:cNvPr>
          <p:cNvSpPr/>
          <p:nvPr/>
        </p:nvSpPr>
        <p:spPr>
          <a:xfrm>
            <a:off x="4418572" y="5530271"/>
            <a:ext cx="3096175" cy="250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en-US" altLang="zh-CN" sz="1100" dirty="0" err="1">
                <a:solidFill>
                  <a:schemeClr val="bg1"/>
                </a:solidFill>
                <a:latin typeface="+mj-lt"/>
                <a:ea typeface="微软雅黑" panose="020B0503020204020204" pitchFamily="34" charset="-122"/>
              </a:rPr>
              <a:t>openEuler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原生智能化开发平台</a:t>
            </a:r>
          </a:p>
        </p:txBody>
      </p: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14ABB83C-46D3-4CBC-ACEF-42450E8D1CE3}"/>
              </a:ext>
            </a:extLst>
          </p:cNvPr>
          <p:cNvGrpSpPr/>
          <p:nvPr/>
        </p:nvGrpSpPr>
        <p:grpSpPr>
          <a:xfrm>
            <a:off x="3534901" y="3547144"/>
            <a:ext cx="4831521" cy="1159784"/>
            <a:chOff x="4060477" y="3780891"/>
            <a:chExt cx="4076602" cy="983110"/>
          </a:xfrm>
        </p:grpSpPr>
        <p:pic>
          <p:nvPicPr>
            <p:cNvPr id="201" name="Picture 2" descr="F:\02-绿叶公司-胶片素材\PNG元素\图片104.png">
              <a:extLst>
                <a:ext uri="{FF2B5EF4-FFF2-40B4-BE49-F238E27FC236}">
                  <a16:creationId xmlns:a16="http://schemas.microsoft.com/office/drawing/2014/main" id="{F4E97918-7BE2-4920-AD15-114F6D9E1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0477" y="3780891"/>
              <a:ext cx="4076602" cy="983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2" name="科学计算">
              <a:extLst>
                <a:ext uri="{FF2B5EF4-FFF2-40B4-BE49-F238E27FC236}">
                  <a16:creationId xmlns:a16="http://schemas.microsoft.com/office/drawing/2014/main" id="{B6C3A7A0-C275-4074-8D36-20CC3A5D9979}"/>
                </a:ext>
              </a:extLst>
            </p:cNvPr>
            <p:cNvSpPr txBox="1"/>
            <p:nvPr/>
          </p:nvSpPr>
          <p:spPr>
            <a:xfrm>
              <a:off x="6109541" y="4074015"/>
              <a:ext cx="1196706" cy="29083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>
              <a:outerShdw blurRad="406400" dist="2032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>
              <a:lvl1pPr defTabSz="10713085">
                <a:defRPr sz="6000" spc="600">
                  <a:gradFill flip="none" rotWithShape="1">
                    <a:gsLst>
                      <a:gs pos="0">
                        <a:srgbClr val="FFF89B"/>
                      </a:gs>
                      <a:gs pos="100000">
                        <a:srgbClr val="E3AF4B"/>
                      </a:gs>
                    </a:gsLst>
                    <a:lin ang="4618286" scaled="0"/>
                  </a:gradFill>
                  <a:latin typeface="FZLanTingHeiS-R-GB"/>
                  <a:ea typeface="FZLanTingHeiS-R-GB"/>
                  <a:cs typeface="FZLanTingHeiS-R-GB"/>
                  <a:sym typeface="FZLanTingHeiS-R-GB"/>
                </a:defRPr>
              </a:lvl1pPr>
            </a:lstStyle>
            <a:p>
              <a:pPr algn="ctr" defTabSz="609600" hangingPunct="0">
                <a:lnSpc>
                  <a:spcPct val="150000"/>
                </a:lnSpc>
                <a:buSzPct val="60000"/>
                <a:defRPr/>
              </a:pPr>
              <a:r>
                <a:rPr lang="en-US" altLang="zh-CN" sz="1600" b="1" kern="0" spc="0" dirty="0" err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Devstation</a:t>
              </a:r>
              <a:endParaRPr sz="1600" b="1" kern="0" spc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03" name="图片 202">
              <a:extLst>
                <a:ext uri="{FF2B5EF4-FFF2-40B4-BE49-F238E27FC236}">
                  <a16:creationId xmlns:a16="http://schemas.microsoft.com/office/drawing/2014/main" id="{22555488-3788-4021-B9A4-A7BD55979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024" y="4121541"/>
              <a:ext cx="1253678" cy="301811"/>
            </a:xfrm>
            <a:prstGeom prst="rect">
              <a:avLst/>
            </a:prstGeom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96443D7F-7406-4B3C-89A4-19835297CC99}"/>
              </a:ext>
            </a:extLst>
          </p:cNvPr>
          <p:cNvGrpSpPr/>
          <p:nvPr/>
        </p:nvGrpSpPr>
        <p:grpSpPr>
          <a:xfrm>
            <a:off x="3828689" y="3176552"/>
            <a:ext cx="4084828" cy="2299150"/>
            <a:chOff x="4063083" y="3125807"/>
            <a:chExt cx="3446579" cy="1983050"/>
          </a:xfrm>
        </p:grpSpPr>
        <p:sp>
          <p:nvSpPr>
            <p:cNvPr id="208" name="圆角矩形 13">
              <a:extLst>
                <a:ext uri="{FF2B5EF4-FFF2-40B4-BE49-F238E27FC236}">
                  <a16:creationId xmlns:a16="http://schemas.microsoft.com/office/drawing/2014/main" id="{591A4317-5AEE-48AC-B144-C70C77C83BC6}"/>
                </a:ext>
              </a:extLst>
            </p:cNvPr>
            <p:cNvSpPr/>
            <p:nvPr/>
          </p:nvSpPr>
          <p:spPr>
            <a:xfrm>
              <a:off x="4185945" y="4363429"/>
              <a:ext cx="1004773" cy="3362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0">
                  <a:schemeClr val="tx2">
                    <a:alpha val="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alpha val="30000"/>
                    </a:schemeClr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rot="0" spcFirstLastPara="0" vertOverflow="overflow" horzOverflow="overflow" vert="horz" wrap="square" lIns="103721" tIns="0" rIns="103721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1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VSCode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圆角矩形 13">
              <a:extLst>
                <a:ext uri="{FF2B5EF4-FFF2-40B4-BE49-F238E27FC236}">
                  <a16:creationId xmlns:a16="http://schemas.microsoft.com/office/drawing/2014/main" id="{B78ED23F-310A-456C-88A0-058D74BF8B6C}"/>
                </a:ext>
              </a:extLst>
            </p:cNvPr>
            <p:cNvSpPr/>
            <p:nvPr/>
          </p:nvSpPr>
          <p:spPr>
            <a:xfrm>
              <a:off x="5329138" y="4363429"/>
              <a:ext cx="1075718" cy="3362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0">
                  <a:schemeClr val="tx2">
                    <a:alpha val="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alpha val="30000"/>
                    </a:schemeClr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rot="0" spcFirstLastPara="0" vertOverflow="overflow" horzOverflow="overflow" vert="horz" wrap="square" lIns="103721" tIns="0" rIns="103721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openEuler</a:t>
              </a:r>
              <a:r>
                <a:rPr lang="zh-CN" altLang="en-US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插件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圆角矩形 13">
              <a:extLst>
                <a:ext uri="{FF2B5EF4-FFF2-40B4-BE49-F238E27FC236}">
                  <a16:creationId xmlns:a16="http://schemas.microsoft.com/office/drawing/2014/main" id="{56951646-06BC-41ED-95AE-BE7D671A2F88}"/>
                </a:ext>
              </a:extLst>
            </p:cNvPr>
            <p:cNvSpPr/>
            <p:nvPr/>
          </p:nvSpPr>
          <p:spPr>
            <a:xfrm>
              <a:off x="6478711" y="4368118"/>
              <a:ext cx="1004773" cy="3362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0">
                  <a:schemeClr val="tx2">
                    <a:alpha val="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alpha val="30000"/>
                    </a:schemeClr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rot="0" spcFirstLastPara="0" vertOverflow="overflow" horzOverflow="overflow" vert="horz" wrap="square" lIns="103721" tIns="0" rIns="103721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oe-Deploy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11" name="圆角矩形 13">
              <a:extLst>
                <a:ext uri="{FF2B5EF4-FFF2-40B4-BE49-F238E27FC236}">
                  <a16:creationId xmlns:a16="http://schemas.microsoft.com/office/drawing/2014/main" id="{7E1826A6-25FB-4488-9FD3-981B5C0BE012}"/>
                </a:ext>
              </a:extLst>
            </p:cNvPr>
            <p:cNvSpPr/>
            <p:nvPr/>
          </p:nvSpPr>
          <p:spPr>
            <a:xfrm>
              <a:off x="4618641" y="4767928"/>
              <a:ext cx="1075718" cy="3362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0">
                  <a:schemeClr val="tx2">
                    <a:alpha val="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alpha val="30000"/>
                    </a:schemeClr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rot="0" spcFirstLastPara="0" vertOverflow="overflow" horzOverflow="overflow" vert="horz" wrap="square" lIns="103721" tIns="0" rIns="103721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AI4Compiler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圆角矩形 13">
              <a:extLst>
                <a:ext uri="{FF2B5EF4-FFF2-40B4-BE49-F238E27FC236}">
                  <a16:creationId xmlns:a16="http://schemas.microsoft.com/office/drawing/2014/main" id="{FBA77317-8C03-47B9-B292-EAE411138A15}"/>
                </a:ext>
              </a:extLst>
            </p:cNvPr>
            <p:cNvSpPr/>
            <p:nvPr/>
          </p:nvSpPr>
          <p:spPr>
            <a:xfrm>
              <a:off x="5744079" y="4772618"/>
              <a:ext cx="1075718" cy="3362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0">
                  <a:schemeClr val="tx2">
                    <a:alpha val="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alpha val="30000"/>
                    </a:schemeClr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rot="0" spcFirstLastPara="0" vertOverflow="overflow" horzOverflow="overflow" vert="horz" wrap="square" lIns="103721" tIns="0" rIns="103721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r>
                <a:rPr lang="zh-CN" altLang="en-US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安装部署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圆角矩形 13">
              <a:extLst>
                <a:ext uri="{FF2B5EF4-FFF2-40B4-BE49-F238E27FC236}">
                  <a16:creationId xmlns:a16="http://schemas.microsoft.com/office/drawing/2014/main" id="{DA446FEC-2A70-4A42-A9D4-D91955AF603E}"/>
                </a:ext>
              </a:extLst>
            </p:cNvPr>
            <p:cNvSpPr/>
            <p:nvPr/>
          </p:nvSpPr>
          <p:spPr>
            <a:xfrm>
              <a:off x="4063083" y="3125807"/>
              <a:ext cx="1391032" cy="3362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0">
                  <a:schemeClr val="tx2">
                    <a:alpha val="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alpha val="30000"/>
                    </a:schemeClr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rot="0" spcFirstLastPara="0" vertOverflow="overflow" horzOverflow="overflow" vert="horz" wrap="square" lIns="103721" tIns="0" rIns="103721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openEuler Copilot 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圆角矩形 13">
              <a:extLst>
                <a:ext uri="{FF2B5EF4-FFF2-40B4-BE49-F238E27FC236}">
                  <a16:creationId xmlns:a16="http://schemas.microsoft.com/office/drawing/2014/main" id="{A0A2C7D8-FBC2-42D5-85C9-33AF565D1355}"/>
                </a:ext>
              </a:extLst>
            </p:cNvPr>
            <p:cNvSpPr/>
            <p:nvPr/>
          </p:nvSpPr>
          <p:spPr>
            <a:xfrm>
              <a:off x="5538826" y="3130023"/>
              <a:ext cx="936685" cy="3362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0">
                  <a:schemeClr val="tx2">
                    <a:alpha val="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alpha val="30000"/>
                    </a:schemeClr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rot="0" spcFirstLastPara="0" vertOverflow="overflow" horzOverflow="overflow" vert="horz" wrap="square" lIns="103721" tIns="0" rIns="103721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epkg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圆角矩形 13">
              <a:extLst>
                <a:ext uri="{FF2B5EF4-FFF2-40B4-BE49-F238E27FC236}">
                  <a16:creationId xmlns:a16="http://schemas.microsoft.com/office/drawing/2014/main" id="{3755AA96-7C9F-445B-8AFF-7696986A4928}"/>
                </a:ext>
              </a:extLst>
            </p:cNvPr>
            <p:cNvSpPr/>
            <p:nvPr/>
          </p:nvSpPr>
          <p:spPr>
            <a:xfrm>
              <a:off x="6572977" y="3132133"/>
              <a:ext cx="936685" cy="3362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40000">
                  <a:schemeClr val="tx2">
                    <a:alpha val="0"/>
                  </a:schemeClr>
                </a:gs>
                <a:gs pos="100000">
                  <a:schemeClr val="tx2">
                    <a:alpha val="20000"/>
                  </a:schemeClr>
                </a:gs>
              </a:gsLst>
              <a:lin ang="54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alpha val="30000"/>
                    </a:schemeClr>
                  </a:gs>
                  <a:gs pos="75000">
                    <a:schemeClr val="tx2">
                      <a:alpha val="0"/>
                    </a:schemeClr>
                  </a:gs>
                </a:gsLst>
                <a:lin ang="5400000" scaled="1"/>
                <a:tileRect/>
              </a:gradFill>
            </a:ln>
          </p:spPr>
          <p:txBody>
            <a:bodyPr rot="0" spcFirstLastPara="0" vertOverflow="overflow" horzOverflow="overflow" vert="horz" wrap="square" lIns="103721" tIns="0" rIns="103721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1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EulerMaker</a:t>
              </a:r>
              <a:endParaRPr lang="zh-CN" alt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6" name="文本框 215">
            <a:extLst>
              <a:ext uri="{FF2B5EF4-FFF2-40B4-BE49-F238E27FC236}">
                <a16:creationId xmlns:a16="http://schemas.microsoft.com/office/drawing/2014/main" id="{21103A68-689E-476D-BFB2-3F5F8259C28C}"/>
              </a:ext>
            </a:extLst>
          </p:cNvPr>
          <p:cNvSpPr txBox="1"/>
          <p:nvPr/>
        </p:nvSpPr>
        <p:spPr>
          <a:xfrm>
            <a:off x="8587222" y="2793564"/>
            <a:ext cx="482214" cy="1511497"/>
          </a:xfrm>
          <a:prstGeom prst="rect">
            <a:avLst/>
          </a:prstGeom>
          <a:solidFill>
            <a:srgbClr val="4773E2"/>
          </a:solidFill>
        </p:spPr>
        <p:txBody>
          <a:bodyPr vert="eaVert" wrap="square" lIns="0" tIns="0" rIns="0" bIns="0" rtlCol="0" anchor="ctr"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596" b="1">
                <a:solidFill>
                  <a:srgbClr val="FFFFFF"/>
                </a:solidFill>
                <a:latin typeface="微软雅黑"/>
                <a:ea typeface="微软雅黑"/>
              </a:rPr>
              <a:t>开发者服务</a:t>
            </a:r>
            <a:endParaRPr kumimoji="1" lang="zh-CN" altLang="en-US" sz="1596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17" name="矩形 216">
            <a:extLst>
              <a:ext uri="{FF2B5EF4-FFF2-40B4-BE49-F238E27FC236}">
                <a16:creationId xmlns:a16="http://schemas.microsoft.com/office/drawing/2014/main" id="{29B19D99-D97D-4D92-ABCF-A08C3C612832}"/>
              </a:ext>
            </a:extLst>
          </p:cNvPr>
          <p:cNvSpPr/>
          <p:nvPr/>
        </p:nvSpPr>
        <p:spPr>
          <a:xfrm>
            <a:off x="130449" y="5267842"/>
            <a:ext cx="2534909" cy="62312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6" b="1" kern="0">
                <a:solidFill>
                  <a:srgbClr val="1D1D1A"/>
                </a:solidFill>
                <a:latin typeface="微软雅黑"/>
                <a:ea typeface="微软雅黑"/>
              </a:rPr>
              <a:t>AI4Compiler</a:t>
            </a: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一键智能化编译</a:t>
            </a:r>
            <a:endParaRPr lang="zh-CN" altLang="en-US" sz="1050" kern="0" dirty="0">
              <a:solidFill>
                <a:srgbClr val="1D1D1A"/>
              </a:solidFill>
              <a:latin typeface="微软雅黑"/>
              <a:ea typeface="微软雅黑"/>
            </a:endParaRPr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76D3D608-C50E-4906-8536-7D3B71ADD5A6}"/>
              </a:ext>
            </a:extLst>
          </p:cNvPr>
          <p:cNvSpPr/>
          <p:nvPr/>
        </p:nvSpPr>
        <p:spPr>
          <a:xfrm>
            <a:off x="9239574" y="2849788"/>
            <a:ext cx="2534909" cy="624496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6" b="1" kern="0">
                <a:solidFill>
                  <a:srgbClr val="1D1D1A"/>
                </a:solidFill>
                <a:latin typeface="微软雅黑"/>
                <a:ea typeface="微软雅黑"/>
              </a:rPr>
              <a:t>EulerMaker</a:t>
            </a: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kern="0">
                <a:solidFill>
                  <a:srgbClr val="1D1D1A"/>
                </a:solidFill>
                <a:latin typeface="微软雅黑"/>
                <a:ea typeface="微软雅黑"/>
              </a:rPr>
              <a:t>一键构建，一键发布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16E004AF-32A5-4570-9504-A5AFCE633B5C}"/>
              </a:ext>
            </a:extLst>
          </p:cNvPr>
          <p:cNvSpPr/>
          <p:nvPr/>
        </p:nvSpPr>
        <p:spPr>
          <a:xfrm>
            <a:off x="9273766" y="4513434"/>
            <a:ext cx="2534909" cy="134588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6" b="1" kern="0">
                <a:solidFill>
                  <a:srgbClr val="1D1D1A"/>
                </a:solidFill>
                <a:latin typeface="微软雅黑"/>
                <a:ea typeface="微软雅黑"/>
              </a:rPr>
              <a:t>epkg</a:t>
            </a:r>
            <a:endParaRPr lang="en-US" altLang="zh-CN" sz="1050" kern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kern="0">
                <a:solidFill>
                  <a:srgbClr val="1D1D1A"/>
                </a:solidFill>
                <a:latin typeface="微软雅黑"/>
                <a:ea typeface="微软雅黑"/>
              </a:rPr>
              <a:t>多环境、多版本</a:t>
            </a:r>
            <a:endParaRPr lang="en-US" altLang="zh-CN" sz="1050" kern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kern="0">
                <a:solidFill>
                  <a:srgbClr val="1D1D1A"/>
                </a:solidFill>
                <a:latin typeface="微软雅黑"/>
                <a:ea typeface="微软雅黑"/>
              </a:rPr>
              <a:t>环境管理</a:t>
            </a:r>
            <a:endParaRPr lang="zh-CN" altLang="en-US" sz="1050" kern="0" dirty="0">
              <a:solidFill>
                <a:srgbClr val="1D1D1A"/>
              </a:solidFill>
              <a:latin typeface="微软雅黑"/>
              <a:ea typeface="微软雅黑"/>
            </a:endParaRPr>
          </a:p>
        </p:txBody>
      </p: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95429E6E-D821-4247-AB8F-4D9A181D2C40}"/>
              </a:ext>
            </a:extLst>
          </p:cNvPr>
          <p:cNvGrpSpPr/>
          <p:nvPr/>
        </p:nvGrpSpPr>
        <p:grpSpPr>
          <a:xfrm>
            <a:off x="732630" y="1381568"/>
            <a:ext cx="10732295" cy="250382"/>
            <a:chOff x="625587" y="1301528"/>
            <a:chExt cx="10944000" cy="287998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499BE90C-48BA-42D5-BCCB-86228A0799E2}"/>
                </a:ext>
              </a:extLst>
            </p:cNvPr>
            <p:cNvGrpSpPr/>
            <p:nvPr/>
          </p:nvGrpSpPr>
          <p:grpSpPr>
            <a:xfrm>
              <a:off x="625587" y="1301528"/>
              <a:ext cx="10944000" cy="232211"/>
              <a:chOff x="625587" y="1301528"/>
              <a:chExt cx="10944000" cy="232211"/>
            </a:xfrm>
          </p:grpSpPr>
          <p:sp>
            <p:nvSpPr>
              <p:cNvPr id="223" name="梯形 222">
                <a:extLst>
                  <a:ext uri="{FF2B5EF4-FFF2-40B4-BE49-F238E27FC236}">
                    <a16:creationId xmlns:a16="http://schemas.microsoft.com/office/drawing/2014/main" id="{5769FFC7-C3FB-416B-A153-8D7330AA7862}"/>
                  </a:ext>
                </a:extLst>
              </p:cNvPr>
              <p:cNvSpPr/>
              <p:nvPr/>
            </p:nvSpPr>
            <p:spPr>
              <a:xfrm>
                <a:off x="662067" y="1353739"/>
                <a:ext cx="1087104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ysClr val="window" lastClr="FFFFFF">
                      <a:alpha val="8000"/>
                    </a:sysClr>
                  </a:gs>
                  <a:gs pos="0">
                    <a:sysClr val="window" lastClr="FFFFFF">
                      <a:alpha val="0"/>
                    </a:sysClr>
                  </a:gs>
                </a:gsLst>
                <a:lin ang="5400000" scaled="0"/>
              </a:gradFill>
              <a:ln w="3175"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4" name="梯形 223">
                <a:extLst>
                  <a:ext uri="{FF2B5EF4-FFF2-40B4-BE49-F238E27FC236}">
                    <a16:creationId xmlns:a16="http://schemas.microsoft.com/office/drawing/2014/main" id="{DE30A46C-ACEB-437A-9914-422F35260D18}"/>
                  </a:ext>
                </a:extLst>
              </p:cNvPr>
              <p:cNvSpPr/>
              <p:nvPr/>
            </p:nvSpPr>
            <p:spPr>
              <a:xfrm>
                <a:off x="625587" y="1301528"/>
                <a:ext cx="10944000" cy="180000"/>
              </a:xfrm>
              <a:prstGeom prst="trapezoid">
                <a:avLst>
                  <a:gd name="adj" fmla="val 305642"/>
                </a:avLst>
              </a:prstGeom>
              <a:gradFill>
                <a:gsLst>
                  <a:gs pos="100000">
                    <a:sysClr val="window" lastClr="FFFFFF">
                      <a:alpha val="15000"/>
                    </a:sysClr>
                  </a:gs>
                  <a:gs pos="0">
                    <a:sysClr val="window" lastClr="FFFFFF">
                      <a:alpha val="0"/>
                    </a:sysClr>
                  </a:gs>
                </a:gsLst>
                <a:lin ang="5400000" scaled="0"/>
              </a:gradFill>
              <a:ln w="6350" cap="rnd">
                <a:gradFill>
                  <a:gsLst>
                    <a:gs pos="100000">
                      <a:sysClr val="window" lastClr="FFFFFF">
                        <a:alpha val="20000"/>
                      </a:sysClr>
                    </a:gs>
                    <a:gs pos="0">
                      <a:sysClr val="window" lastClr="FFFFFF">
                        <a:alpha val="0"/>
                      </a:sysClr>
                    </a:gs>
                  </a:gsLst>
                  <a:lin ang="5400000" scaled="0"/>
                </a:gra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222" name="Picture 8" descr="F:\02-绿叶公司-胶片素材\PNG元素\图片110.png">
              <a:extLst>
                <a:ext uri="{FF2B5EF4-FFF2-40B4-BE49-F238E27FC236}">
                  <a16:creationId xmlns:a16="http://schemas.microsoft.com/office/drawing/2014/main" id="{A7D7E962-2D86-41A0-A843-EB7CD0582F7E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375" y="1373526"/>
              <a:ext cx="102492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5" name="矩形 224">
            <a:extLst>
              <a:ext uri="{FF2B5EF4-FFF2-40B4-BE49-F238E27FC236}">
                <a16:creationId xmlns:a16="http://schemas.microsoft.com/office/drawing/2014/main" id="{33940398-36C3-4314-8AEC-1CCCEF3D1D80}"/>
              </a:ext>
            </a:extLst>
          </p:cNvPr>
          <p:cNvSpPr/>
          <p:nvPr/>
        </p:nvSpPr>
        <p:spPr>
          <a:xfrm>
            <a:off x="732630" y="1152101"/>
            <a:ext cx="10732295" cy="298864"/>
          </a:xfrm>
          <a:prstGeom prst="rect">
            <a:avLst/>
          </a:prstGeom>
          <a:ln>
            <a:noFill/>
            <a:prstDash val="lgDash"/>
          </a:ln>
        </p:spPr>
        <p:txBody>
          <a:bodyPr wrap="square">
            <a:spAutoFit/>
          </a:bodyPr>
          <a:lstStyle/>
          <a:p>
            <a:pPr marR="0" lvl="0" algn="ctr" defTabSz="609600" fontAlgn="auto" hangingPunct="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Pct val="60000"/>
              <a:defRPr/>
            </a:pPr>
            <a:r>
              <a:rPr lang="en-US" altLang="zh-CN" sz="1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DevStation</a:t>
            </a:r>
            <a:r>
              <a:rPr lang="zh-CN" altLang="en-US" sz="10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R-GB"/>
              </a:rPr>
              <a:t>生命周期</a:t>
            </a:r>
            <a:endParaRPr lang="en-US" altLang="zh-CN" sz="1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LanTingHeiS-R-GB"/>
            </a:endParaRPr>
          </a:p>
        </p:txBody>
      </p:sp>
      <p:grpSp>
        <p:nvGrpSpPr>
          <p:cNvPr id="226" name="组合 225">
            <a:extLst>
              <a:ext uri="{FF2B5EF4-FFF2-40B4-BE49-F238E27FC236}">
                <a16:creationId xmlns:a16="http://schemas.microsoft.com/office/drawing/2014/main" id="{729156D2-5325-4054-958D-1596CA40D75B}"/>
              </a:ext>
            </a:extLst>
          </p:cNvPr>
          <p:cNvGrpSpPr/>
          <p:nvPr/>
        </p:nvGrpSpPr>
        <p:grpSpPr>
          <a:xfrm>
            <a:off x="805528" y="1648219"/>
            <a:ext cx="10554013" cy="489783"/>
            <a:chOff x="1047661" y="1798717"/>
            <a:chExt cx="10280375" cy="477084"/>
          </a:xfrm>
        </p:grpSpPr>
        <p:sp>
          <p:nvSpPr>
            <p:cNvPr id="227" name="¬">
              <a:extLst>
                <a:ext uri="{FF2B5EF4-FFF2-40B4-BE49-F238E27FC236}">
                  <a16:creationId xmlns:a16="http://schemas.microsoft.com/office/drawing/2014/main" id="{BF4F2DA8-F99B-49BB-B200-6DF42DA6CDC6}"/>
                </a:ext>
              </a:extLst>
            </p:cNvPr>
            <p:cNvSpPr/>
            <p:nvPr/>
          </p:nvSpPr>
          <p:spPr>
            <a:xfrm>
              <a:off x="1047661" y="2048941"/>
              <a:ext cx="9965371" cy="37528"/>
            </a:xfrm>
            <a:prstGeom prst="rect">
              <a:avLst/>
            </a:prstGeom>
            <a:gradFill>
              <a:gsLst>
                <a:gs pos="0">
                  <a:schemeClr val="bg1">
                    <a:lumMod val="20000"/>
                    <a:lumOff val="80000"/>
                    <a:alpha val="0"/>
                  </a:schemeClr>
                </a:gs>
                <a:gs pos="48865">
                  <a:schemeClr val="bg1">
                    <a:lumMod val="40000"/>
                    <a:lumOff val="60000"/>
                    <a:alpha val="30000"/>
                  </a:schemeClr>
                </a:gs>
                <a:gs pos="100000">
                  <a:schemeClr val="bg1">
                    <a:lumMod val="20000"/>
                    <a:lumOff val="80000"/>
                    <a:alpha val="10000"/>
                  </a:schemeClr>
                </a:gs>
              </a:gsLst>
            </a:gradFill>
            <a:ln w="3175">
              <a:miter lim="400000"/>
            </a:ln>
          </p:spPr>
          <p:txBody>
            <a:bodyPr lIns="9035" tIns="9035" rIns="9035" bIns="9035" anchor="ctr"/>
            <a:lstStyle>
              <a:lvl1pPr defTabSz="581025">
                <a:defRPr sz="1800">
                  <a:solidFill>
                    <a:srgbClr val="B4C5F2"/>
                  </a:solidFill>
                </a:defRPr>
              </a:lvl1pPr>
            </a:lstStyle>
            <a:p>
              <a:endParaRPr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创新版本…">
              <a:extLst>
                <a:ext uri="{FF2B5EF4-FFF2-40B4-BE49-F238E27FC236}">
                  <a16:creationId xmlns:a16="http://schemas.microsoft.com/office/drawing/2014/main" id="{27E98EEC-9FD9-4525-8C27-E6B0A38D889A}"/>
                </a:ext>
              </a:extLst>
            </p:cNvPr>
            <p:cNvSpPr txBox="1"/>
            <p:nvPr/>
          </p:nvSpPr>
          <p:spPr>
            <a:xfrm>
              <a:off x="2617258" y="2155877"/>
              <a:ext cx="639162" cy="119924"/>
            </a:xfrm>
            <a:prstGeom prst="rect">
              <a:avLst/>
            </a:prstGeom>
            <a:ln w="3175">
              <a:miter lim="400000"/>
            </a:ln>
          </p:spPr>
          <p:txBody>
            <a:bodyPr lIns="4518" tIns="4518" rIns="4518" bIns="4518" anchor="ctr">
              <a:spAutoFit/>
            </a:bodyPr>
            <a:lstStyle>
              <a:lvl1pPr defTabSz="857885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altLang="zh-CN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2024.10</a:t>
              </a:r>
              <a:endParaRPr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创新版本…">
              <a:extLst>
                <a:ext uri="{FF2B5EF4-FFF2-40B4-BE49-F238E27FC236}">
                  <a16:creationId xmlns:a16="http://schemas.microsoft.com/office/drawing/2014/main" id="{ABB98D0E-1997-4D74-A35A-4ECA9FE82A99}"/>
                </a:ext>
              </a:extLst>
            </p:cNvPr>
            <p:cNvSpPr txBox="1"/>
            <p:nvPr/>
          </p:nvSpPr>
          <p:spPr>
            <a:xfrm>
              <a:off x="4923441" y="2155877"/>
              <a:ext cx="639162" cy="119924"/>
            </a:xfrm>
            <a:prstGeom prst="rect">
              <a:avLst/>
            </a:prstGeom>
            <a:ln w="3175">
              <a:miter lim="400000"/>
            </a:ln>
          </p:spPr>
          <p:txBody>
            <a:bodyPr lIns="4518" tIns="4518" rIns="4518" bIns="4518" anchor="ctr">
              <a:spAutoFit/>
            </a:bodyPr>
            <a:lstStyle>
              <a:lvl1pPr defTabSz="857885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</a:t>
              </a:r>
              <a:r>
                <a:rPr lang="en-US" altLang="zh-CN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4.12</a:t>
              </a:r>
              <a:endParaRPr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LTS版本…">
              <a:extLst>
                <a:ext uri="{FF2B5EF4-FFF2-40B4-BE49-F238E27FC236}">
                  <a16:creationId xmlns:a16="http://schemas.microsoft.com/office/drawing/2014/main" id="{90E7A6FC-0F9E-44BE-8905-AF2B92AA3BE3}"/>
                </a:ext>
              </a:extLst>
            </p:cNvPr>
            <p:cNvSpPr txBox="1"/>
            <p:nvPr/>
          </p:nvSpPr>
          <p:spPr>
            <a:xfrm>
              <a:off x="6076550" y="2145735"/>
              <a:ext cx="639123" cy="129296"/>
            </a:xfrm>
            <a:prstGeom prst="rect">
              <a:avLst/>
            </a:prstGeom>
            <a:ln w="3175">
              <a:miter lim="400000"/>
            </a:ln>
          </p:spPr>
          <p:txBody>
            <a:bodyPr lIns="3063" tIns="3063" rIns="3063" bIns="3063" anchor="ctr">
              <a:spAutoFit/>
            </a:bodyPr>
            <a:lstStyle>
              <a:lvl1pPr defTabSz="1544320">
                <a:defRPr b="1">
                  <a:gradFill flip="none" rotWithShape="1">
                    <a:gsLst>
                      <a:gs pos="0">
                        <a:srgbClr val="FF883F"/>
                      </a:gs>
                      <a:gs pos="100000">
                        <a:srgbClr val="FFDD6E"/>
                      </a:gs>
                    </a:gsLst>
                    <a:lin ang="13500000" scaled="0"/>
                  </a:gradFill>
                </a:defRPr>
              </a:lvl1pPr>
            </a:lstStyle>
            <a:p>
              <a:pPr algn="ctr"/>
              <a:r>
                <a:rPr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</a:t>
              </a:r>
              <a:r>
                <a:rPr lang="en-US" altLang="zh-CN"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.0</a:t>
              </a:r>
              <a:r>
                <a:rPr lang="en-US" altLang="zh-CN"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sz="8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基础版本">
              <a:extLst>
                <a:ext uri="{FF2B5EF4-FFF2-40B4-BE49-F238E27FC236}">
                  <a16:creationId xmlns:a16="http://schemas.microsoft.com/office/drawing/2014/main" id="{6BF05CF5-DD61-4601-9A71-BBAAFBB211EC}"/>
                </a:ext>
              </a:extLst>
            </p:cNvPr>
            <p:cNvSpPr txBox="1"/>
            <p:nvPr/>
          </p:nvSpPr>
          <p:spPr>
            <a:xfrm>
              <a:off x="3496283" y="1798717"/>
              <a:ext cx="1187293" cy="160074"/>
            </a:xfrm>
            <a:prstGeom prst="rect">
              <a:avLst/>
            </a:prstGeom>
            <a:ln w="3175">
              <a:miter lim="400000"/>
            </a:ln>
          </p:spPr>
          <p:txBody>
            <a:bodyPr lIns="3063" tIns="3063" rIns="3063" bIns="3063" anchor="ctr">
              <a:spAutoFit/>
            </a:bodyPr>
            <a:lstStyle>
              <a:lvl1pPr defTabSz="1544320">
                <a:defRPr sz="2200" b="1">
                  <a:gradFill flip="none" rotWithShape="1">
                    <a:gsLst>
                      <a:gs pos="0">
                        <a:srgbClr val="FF883F"/>
                      </a:gs>
                      <a:gs pos="100000">
                        <a:srgbClr val="FFDD6E"/>
                      </a:gs>
                    </a:gsLst>
                    <a:lin ang="13500000" scaled="0"/>
                  </a:gradFill>
                </a:defRPr>
              </a:lvl1pPr>
            </a:lstStyle>
            <a:p>
              <a:pPr algn="ctr"/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DevStation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首版本</a:t>
              </a:r>
              <a:endParaRPr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创新版本…">
              <a:extLst>
                <a:ext uri="{FF2B5EF4-FFF2-40B4-BE49-F238E27FC236}">
                  <a16:creationId xmlns:a16="http://schemas.microsoft.com/office/drawing/2014/main" id="{F8E3E903-17F8-428C-85D0-9DC9AAAD6471}"/>
                </a:ext>
              </a:extLst>
            </p:cNvPr>
            <p:cNvSpPr txBox="1"/>
            <p:nvPr/>
          </p:nvSpPr>
          <p:spPr>
            <a:xfrm>
              <a:off x="7229620" y="2155877"/>
              <a:ext cx="639162" cy="119924"/>
            </a:xfrm>
            <a:prstGeom prst="rect">
              <a:avLst/>
            </a:prstGeom>
            <a:ln w="3175">
              <a:miter lim="400000"/>
            </a:ln>
          </p:spPr>
          <p:txBody>
            <a:bodyPr lIns="4518" tIns="4518" rIns="4518" bIns="4518" anchor="ctr">
              <a:spAutoFit/>
            </a:bodyPr>
            <a:lstStyle>
              <a:lvl1pPr defTabSz="857885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</a:t>
              </a:r>
              <a:r>
                <a:rPr lang="en-US" altLang="zh-CN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.0</a:t>
              </a:r>
              <a:r>
                <a:rPr lang="en-US" altLang="zh-CN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创新版本…">
              <a:extLst>
                <a:ext uri="{FF2B5EF4-FFF2-40B4-BE49-F238E27FC236}">
                  <a16:creationId xmlns:a16="http://schemas.microsoft.com/office/drawing/2014/main" id="{A6EAAFA7-7841-491E-9EA5-400BD7F7B235}"/>
                </a:ext>
              </a:extLst>
            </p:cNvPr>
            <p:cNvSpPr txBox="1"/>
            <p:nvPr/>
          </p:nvSpPr>
          <p:spPr>
            <a:xfrm>
              <a:off x="8382711" y="2155877"/>
              <a:ext cx="639162" cy="119924"/>
            </a:xfrm>
            <a:prstGeom prst="rect">
              <a:avLst/>
            </a:prstGeom>
            <a:ln w="3175">
              <a:miter lim="400000"/>
            </a:ln>
          </p:spPr>
          <p:txBody>
            <a:bodyPr lIns="4518" tIns="4518" rIns="4518" bIns="4518" anchor="ctr">
              <a:spAutoFit/>
            </a:bodyPr>
            <a:lstStyle/>
            <a:p>
              <a:pPr algn="ctr" defTabSz="216535">
                <a:lnSpc>
                  <a:spcPct val="90000"/>
                </a:lnSpc>
                <a:spcBef>
                  <a:spcPts val="380"/>
                </a:spcBef>
                <a:defRPr>
                  <a:solidFill>
                    <a:srgbClr val="FFFFFF"/>
                  </a:solidFill>
                </a:defRPr>
              </a:pPr>
              <a:r>
                <a:rPr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</a:t>
              </a:r>
              <a:r>
                <a:rPr lang="en-US" altLang="zh-CN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.03 </a:t>
              </a:r>
            </a:p>
          </p:txBody>
        </p:sp>
        <p:sp>
          <p:nvSpPr>
            <p:cNvPr id="235" name="成组">
              <a:extLst>
                <a:ext uri="{FF2B5EF4-FFF2-40B4-BE49-F238E27FC236}">
                  <a16:creationId xmlns:a16="http://schemas.microsoft.com/office/drawing/2014/main" id="{C24DDB93-2AB2-4AB2-B988-A054B0835CB9}"/>
                </a:ext>
              </a:extLst>
            </p:cNvPr>
            <p:cNvSpPr/>
            <p:nvPr/>
          </p:nvSpPr>
          <p:spPr>
            <a:xfrm>
              <a:off x="9535782" y="2155877"/>
              <a:ext cx="639162" cy="119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miter lim="400000"/>
            </a:ln>
          </p:spPr>
          <p:txBody>
            <a:bodyPr lIns="4518" tIns="4518" rIns="4518" bIns="4518" anchor="ctr">
              <a:spAutoFit/>
            </a:bodyPr>
            <a:lstStyle>
              <a:lvl1pPr defTabSz="857885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</a:t>
              </a:r>
              <a:r>
                <a:rPr lang="en-US" altLang="zh-CN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.0</a:t>
              </a:r>
              <a:r>
                <a:rPr lang="en-US" altLang="zh-CN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LTS版本…">
              <a:extLst>
                <a:ext uri="{FF2B5EF4-FFF2-40B4-BE49-F238E27FC236}">
                  <a16:creationId xmlns:a16="http://schemas.microsoft.com/office/drawing/2014/main" id="{1F812AEA-F403-4096-8C4C-44AAA05A0533}"/>
                </a:ext>
              </a:extLst>
            </p:cNvPr>
            <p:cNvSpPr txBox="1"/>
            <p:nvPr/>
          </p:nvSpPr>
          <p:spPr>
            <a:xfrm>
              <a:off x="1452759" y="2145735"/>
              <a:ext cx="639123" cy="129296"/>
            </a:xfrm>
            <a:prstGeom prst="rect">
              <a:avLst/>
            </a:prstGeom>
            <a:ln w="3175">
              <a:miter lim="400000"/>
            </a:ln>
          </p:spPr>
          <p:txBody>
            <a:bodyPr lIns="3063" tIns="3063" rIns="3063" bIns="3063" anchor="ctr">
              <a:spAutoFit/>
            </a:bodyPr>
            <a:lstStyle>
              <a:lvl1pPr defTabSz="1544320">
                <a:defRPr b="1">
                  <a:gradFill flip="none" rotWithShape="1">
                    <a:gsLst>
                      <a:gs pos="0">
                        <a:srgbClr val="FF883F"/>
                      </a:gs>
                      <a:gs pos="100000">
                        <a:srgbClr val="FFDD6E"/>
                      </a:gs>
                    </a:gsLst>
                    <a:lin ang="13500000" scaled="0"/>
                  </a:gradFill>
                </a:defRPr>
              </a:lvl1pPr>
            </a:lstStyle>
            <a:p>
              <a:pPr algn="ctr"/>
              <a:r>
                <a:rPr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</a:t>
              </a:r>
              <a:r>
                <a:rPr lang="en-US" altLang="zh-CN"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.0</a:t>
              </a:r>
              <a:r>
                <a:rPr lang="en-US" altLang="zh-CN"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¬">
              <a:extLst>
                <a:ext uri="{FF2B5EF4-FFF2-40B4-BE49-F238E27FC236}">
                  <a16:creationId xmlns:a16="http://schemas.microsoft.com/office/drawing/2014/main" id="{814C6A6C-305E-408F-91F8-11586EE639CD}"/>
                </a:ext>
              </a:extLst>
            </p:cNvPr>
            <p:cNvSpPr/>
            <p:nvPr/>
          </p:nvSpPr>
          <p:spPr>
            <a:xfrm>
              <a:off x="9846839" y="2048733"/>
              <a:ext cx="1163940" cy="38562"/>
            </a:xfrm>
            <a:prstGeom prst="rect">
              <a:avLst/>
            </a:prstGeom>
            <a:gradFill flip="none" rotWithShape="1">
              <a:gsLst>
                <a:gs pos="100000">
                  <a:srgbClr val="FFC492">
                    <a:alpha val="22000"/>
                  </a:srgbClr>
                </a:gs>
                <a:gs pos="0">
                  <a:srgbClr val="FFC492"/>
                </a:gs>
              </a:gsLst>
              <a:lin ang="10800000" scaled="0"/>
              <a:tileRect/>
            </a:gradFill>
            <a:ln w="3175">
              <a:miter lim="400000"/>
            </a:ln>
          </p:spPr>
          <p:txBody>
            <a:bodyPr lIns="9035" tIns="9035" rIns="9035" bIns="9035" anchor="ctr"/>
            <a:lstStyle>
              <a:lvl1pPr defTabSz="581025">
                <a:defRPr sz="1800">
                  <a:solidFill>
                    <a:srgbClr val="FFFFFF">
                      <a:alpha val="0"/>
                    </a:srgbClr>
                  </a:solidFill>
                </a:defRPr>
              </a:lvl1pPr>
            </a:lstStyle>
            <a:p>
              <a:endParaRPr sz="1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LTS版本…">
              <a:extLst>
                <a:ext uri="{FF2B5EF4-FFF2-40B4-BE49-F238E27FC236}">
                  <a16:creationId xmlns:a16="http://schemas.microsoft.com/office/drawing/2014/main" id="{623EDCFE-1E11-45C3-BFAF-CAFD4CB700E8}"/>
                </a:ext>
              </a:extLst>
            </p:cNvPr>
            <p:cNvSpPr txBox="1"/>
            <p:nvPr/>
          </p:nvSpPr>
          <p:spPr>
            <a:xfrm>
              <a:off x="10688912" y="2130346"/>
              <a:ext cx="639124" cy="129296"/>
            </a:xfrm>
            <a:prstGeom prst="rect">
              <a:avLst/>
            </a:prstGeom>
            <a:ln w="3175">
              <a:miter lim="400000"/>
            </a:ln>
          </p:spPr>
          <p:txBody>
            <a:bodyPr lIns="3063" tIns="3063" rIns="3063" bIns="3063" anchor="ctr">
              <a:spAutoFit/>
            </a:bodyPr>
            <a:lstStyle>
              <a:lvl1pPr defTabSz="1544320">
                <a:defRPr sz="2200" b="1">
                  <a:gradFill flip="none" rotWithShape="1">
                    <a:gsLst>
                      <a:gs pos="0">
                        <a:srgbClr val="FF883F"/>
                      </a:gs>
                      <a:gs pos="100000">
                        <a:srgbClr val="FFDD6E"/>
                      </a:gs>
                    </a:gsLst>
                    <a:lin ang="13500000" scaled="0"/>
                  </a:gradFill>
                </a:defRPr>
              </a:lvl1pPr>
            </a:lstStyle>
            <a:p>
              <a:pPr algn="ctr"/>
              <a:r>
                <a:rPr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</a:t>
              </a:r>
              <a:r>
                <a:rPr lang="en-US" altLang="zh-CN"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5.</a:t>
              </a:r>
              <a:r>
                <a:rPr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800" b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sz="8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基础版本">
              <a:extLst>
                <a:ext uri="{FF2B5EF4-FFF2-40B4-BE49-F238E27FC236}">
                  <a16:creationId xmlns:a16="http://schemas.microsoft.com/office/drawing/2014/main" id="{648BE491-A405-4D9F-A9E6-A34A8A52E83A}"/>
                </a:ext>
              </a:extLst>
            </p:cNvPr>
            <p:cNvSpPr txBox="1"/>
            <p:nvPr/>
          </p:nvSpPr>
          <p:spPr>
            <a:xfrm>
              <a:off x="7972878" y="1816420"/>
              <a:ext cx="1309435" cy="155924"/>
            </a:xfrm>
            <a:prstGeom prst="rect">
              <a:avLst/>
            </a:prstGeom>
            <a:ln w="3175">
              <a:miter lim="400000"/>
            </a:ln>
          </p:spPr>
          <p:txBody>
            <a:bodyPr wrap="square" lIns="3063" tIns="3063" rIns="3063" bIns="3063" anchor="ctr">
              <a:spAutoFit/>
            </a:bodyPr>
            <a:lstStyle/>
            <a:p>
              <a:pPr algn="ctr" defTabSz="390525">
                <a:defRPr sz="2200" b="1">
                  <a:gradFill flip="none" rotWithShape="1">
                    <a:gsLst>
                      <a:gs pos="0">
                        <a:srgbClr val="FF883F"/>
                      </a:gs>
                      <a:gs pos="100000">
                        <a:srgbClr val="FFDD6E"/>
                      </a:gs>
                    </a:gsLst>
                    <a:lin ang="13500000" scaled="0"/>
                  </a:gradFill>
                </a:defRPr>
              </a:pPr>
              <a:r>
                <a: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DevStation 330</a:t>
              </a:r>
              <a:r>
                <a:rPr lang="zh-CN" altLang="en-US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</a:t>
              </a:r>
              <a:endParaRPr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41" name="组合 240">
              <a:extLst>
                <a:ext uri="{FF2B5EF4-FFF2-40B4-BE49-F238E27FC236}">
                  <a16:creationId xmlns:a16="http://schemas.microsoft.com/office/drawing/2014/main" id="{2E623198-496B-42BC-92AD-1C8C9367A804}"/>
                </a:ext>
              </a:extLst>
            </p:cNvPr>
            <p:cNvGrpSpPr/>
            <p:nvPr/>
          </p:nvGrpSpPr>
          <p:grpSpPr>
            <a:xfrm>
              <a:off x="1719423" y="2018787"/>
              <a:ext cx="105795" cy="105795"/>
              <a:chOff x="1719423" y="2018787"/>
              <a:chExt cx="105795" cy="105795"/>
            </a:xfrm>
          </p:grpSpPr>
          <p:sp>
            <p:nvSpPr>
              <p:cNvPr id="274" name="椭圆 273">
                <a:extLst>
                  <a:ext uri="{FF2B5EF4-FFF2-40B4-BE49-F238E27FC236}">
                    <a16:creationId xmlns:a16="http://schemas.microsoft.com/office/drawing/2014/main" id="{18D9C46A-3BE1-4480-94A2-260130189BA5}"/>
                  </a:ext>
                </a:extLst>
              </p:cNvPr>
              <p:cNvSpPr/>
              <p:nvPr/>
            </p:nvSpPr>
            <p:spPr>
              <a:xfrm>
                <a:off x="1742868" y="2042232"/>
                <a:ext cx="58905" cy="58905"/>
              </a:xfrm>
              <a:prstGeom prst="ellipse">
                <a:avLst/>
              </a:prstGeom>
              <a:solidFill>
                <a:srgbClr val="FFC4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椭圆 274">
                <a:extLst>
                  <a:ext uri="{FF2B5EF4-FFF2-40B4-BE49-F238E27FC236}">
                    <a16:creationId xmlns:a16="http://schemas.microsoft.com/office/drawing/2014/main" id="{223D876A-2EBF-4E44-A4FE-D316EF34541B}"/>
                  </a:ext>
                </a:extLst>
              </p:cNvPr>
              <p:cNvSpPr/>
              <p:nvPr/>
            </p:nvSpPr>
            <p:spPr>
              <a:xfrm>
                <a:off x="1729338" y="2028702"/>
                <a:ext cx="85965" cy="85965"/>
              </a:xfrm>
              <a:prstGeom prst="ellipse">
                <a:avLst/>
              </a:prstGeom>
              <a:solidFill>
                <a:srgbClr val="FFC492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椭圆 275">
                <a:extLst>
                  <a:ext uri="{FF2B5EF4-FFF2-40B4-BE49-F238E27FC236}">
                    <a16:creationId xmlns:a16="http://schemas.microsoft.com/office/drawing/2014/main" id="{BCE0E327-11E1-4CD8-9890-F9925DFFD45F}"/>
                  </a:ext>
                </a:extLst>
              </p:cNvPr>
              <p:cNvSpPr/>
              <p:nvPr/>
            </p:nvSpPr>
            <p:spPr>
              <a:xfrm>
                <a:off x="1719423" y="2018787"/>
                <a:ext cx="105795" cy="105795"/>
              </a:xfrm>
              <a:prstGeom prst="ellipse">
                <a:avLst/>
              </a:prstGeom>
              <a:noFill/>
              <a:ln w="6350">
                <a:gradFill>
                  <a:gsLst>
                    <a:gs pos="0">
                      <a:srgbClr val="FFC492">
                        <a:alpha val="50000"/>
                      </a:srgbClr>
                    </a:gs>
                    <a:gs pos="50000">
                      <a:schemeClr val="tx2">
                        <a:alpha val="50000"/>
                      </a:schemeClr>
                    </a:gs>
                    <a:gs pos="100000">
                      <a:srgbClr val="FFC492">
                        <a:alpha val="5000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2" name="组合 241">
              <a:extLst>
                <a:ext uri="{FF2B5EF4-FFF2-40B4-BE49-F238E27FC236}">
                  <a16:creationId xmlns:a16="http://schemas.microsoft.com/office/drawing/2014/main" id="{20D957EF-4EDC-4942-95A4-68190008FBBB}"/>
                </a:ext>
              </a:extLst>
            </p:cNvPr>
            <p:cNvGrpSpPr/>
            <p:nvPr/>
          </p:nvGrpSpPr>
          <p:grpSpPr>
            <a:xfrm>
              <a:off x="2883942" y="2018787"/>
              <a:ext cx="105795" cy="105795"/>
              <a:chOff x="2883941" y="2018787"/>
              <a:chExt cx="105795" cy="105795"/>
            </a:xfrm>
          </p:grpSpPr>
          <p:sp>
            <p:nvSpPr>
              <p:cNvPr id="271" name="椭圆 270">
                <a:extLst>
                  <a:ext uri="{FF2B5EF4-FFF2-40B4-BE49-F238E27FC236}">
                    <a16:creationId xmlns:a16="http://schemas.microsoft.com/office/drawing/2014/main" id="{8ED2D86E-9C08-4AE8-8654-0074F942A58D}"/>
                  </a:ext>
                </a:extLst>
              </p:cNvPr>
              <p:cNvSpPr/>
              <p:nvPr/>
            </p:nvSpPr>
            <p:spPr>
              <a:xfrm>
                <a:off x="2893856" y="2028702"/>
                <a:ext cx="85965" cy="85965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椭圆 271">
                <a:extLst>
                  <a:ext uri="{FF2B5EF4-FFF2-40B4-BE49-F238E27FC236}">
                    <a16:creationId xmlns:a16="http://schemas.microsoft.com/office/drawing/2014/main" id="{5591F644-1859-4BA8-A1AB-732C5CC9F9DE}"/>
                  </a:ext>
                </a:extLst>
              </p:cNvPr>
              <p:cNvSpPr/>
              <p:nvPr/>
            </p:nvSpPr>
            <p:spPr>
              <a:xfrm>
                <a:off x="2907386" y="2042232"/>
                <a:ext cx="58905" cy="58905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椭圆 272">
                <a:extLst>
                  <a:ext uri="{FF2B5EF4-FFF2-40B4-BE49-F238E27FC236}">
                    <a16:creationId xmlns:a16="http://schemas.microsoft.com/office/drawing/2014/main" id="{C3A7D208-45BF-46AE-B06C-287094CF6203}"/>
                  </a:ext>
                </a:extLst>
              </p:cNvPr>
              <p:cNvSpPr/>
              <p:nvPr/>
            </p:nvSpPr>
            <p:spPr>
              <a:xfrm>
                <a:off x="2883941" y="2018787"/>
                <a:ext cx="105795" cy="105795"/>
              </a:xfrm>
              <a:prstGeom prst="ellipse">
                <a:avLst/>
              </a:prstGeom>
              <a:noFill/>
              <a:ln w="6350">
                <a:gradFill>
                  <a:gsLst>
                    <a:gs pos="100000">
                      <a:srgbClr val="E0E0E0">
                        <a:alpha val="40000"/>
                      </a:srgbClr>
                    </a:gs>
                    <a:gs pos="0">
                      <a:schemeClr val="bg2">
                        <a:alpha val="24000"/>
                      </a:schemeClr>
                    </a:gs>
                    <a:gs pos="50000">
                      <a:schemeClr val="tx2">
                        <a:alpha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3" name="组合 242">
              <a:extLst>
                <a:ext uri="{FF2B5EF4-FFF2-40B4-BE49-F238E27FC236}">
                  <a16:creationId xmlns:a16="http://schemas.microsoft.com/office/drawing/2014/main" id="{81141B54-2B55-40F0-AE41-69E72AFB1BC5}"/>
                </a:ext>
              </a:extLst>
            </p:cNvPr>
            <p:cNvGrpSpPr/>
            <p:nvPr/>
          </p:nvGrpSpPr>
          <p:grpSpPr>
            <a:xfrm>
              <a:off x="4037032" y="2018787"/>
              <a:ext cx="105795" cy="105795"/>
              <a:chOff x="2883941" y="2018787"/>
              <a:chExt cx="105795" cy="105795"/>
            </a:xfrm>
          </p:grpSpPr>
          <p:sp>
            <p:nvSpPr>
              <p:cNvPr id="268" name="椭圆 267">
                <a:extLst>
                  <a:ext uri="{FF2B5EF4-FFF2-40B4-BE49-F238E27FC236}">
                    <a16:creationId xmlns:a16="http://schemas.microsoft.com/office/drawing/2014/main" id="{E8E09563-A25B-4BF0-9A16-580C05111DE2}"/>
                  </a:ext>
                </a:extLst>
              </p:cNvPr>
              <p:cNvSpPr/>
              <p:nvPr/>
            </p:nvSpPr>
            <p:spPr>
              <a:xfrm>
                <a:off x="2893856" y="2028702"/>
                <a:ext cx="85965" cy="85965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椭圆 268">
                <a:extLst>
                  <a:ext uri="{FF2B5EF4-FFF2-40B4-BE49-F238E27FC236}">
                    <a16:creationId xmlns:a16="http://schemas.microsoft.com/office/drawing/2014/main" id="{1C3722EE-B32A-47BF-A70C-F2C3E299F191}"/>
                  </a:ext>
                </a:extLst>
              </p:cNvPr>
              <p:cNvSpPr/>
              <p:nvPr/>
            </p:nvSpPr>
            <p:spPr>
              <a:xfrm>
                <a:off x="2907386" y="2042232"/>
                <a:ext cx="58905" cy="58905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椭圆 269">
                <a:extLst>
                  <a:ext uri="{FF2B5EF4-FFF2-40B4-BE49-F238E27FC236}">
                    <a16:creationId xmlns:a16="http://schemas.microsoft.com/office/drawing/2014/main" id="{FDB3CE71-B743-4BF9-911E-636B0C3BE7F1}"/>
                  </a:ext>
                </a:extLst>
              </p:cNvPr>
              <p:cNvSpPr/>
              <p:nvPr/>
            </p:nvSpPr>
            <p:spPr>
              <a:xfrm>
                <a:off x="2883941" y="2018787"/>
                <a:ext cx="105795" cy="105795"/>
              </a:xfrm>
              <a:prstGeom prst="ellipse">
                <a:avLst/>
              </a:prstGeom>
              <a:noFill/>
              <a:ln w="6350">
                <a:gradFill>
                  <a:gsLst>
                    <a:gs pos="100000">
                      <a:srgbClr val="E0E0E0">
                        <a:alpha val="40000"/>
                      </a:srgbClr>
                    </a:gs>
                    <a:gs pos="0">
                      <a:schemeClr val="bg2">
                        <a:alpha val="24000"/>
                      </a:schemeClr>
                    </a:gs>
                    <a:gs pos="50000">
                      <a:schemeClr val="tx2">
                        <a:alpha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4" name="组合 243">
              <a:extLst>
                <a:ext uri="{FF2B5EF4-FFF2-40B4-BE49-F238E27FC236}">
                  <a16:creationId xmlns:a16="http://schemas.microsoft.com/office/drawing/2014/main" id="{E0D22E27-3242-4CDA-806B-60C96B3DDE36}"/>
                </a:ext>
              </a:extLst>
            </p:cNvPr>
            <p:cNvGrpSpPr/>
            <p:nvPr/>
          </p:nvGrpSpPr>
          <p:grpSpPr>
            <a:xfrm>
              <a:off x="5190124" y="2018787"/>
              <a:ext cx="105795" cy="105795"/>
              <a:chOff x="2883941" y="2018787"/>
              <a:chExt cx="105795" cy="105795"/>
            </a:xfrm>
          </p:grpSpPr>
          <p:sp>
            <p:nvSpPr>
              <p:cNvPr id="265" name="椭圆 264">
                <a:extLst>
                  <a:ext uri="{FF2B5EF4-FFF2-40B4-BE49-F238E27FC236}">
                    <a16:creationId xmlns:a16="http://schemas.microsoft.com/office/drawing/2014/main" id="{E76DCBD6-A6AF-4539-8FAD-DE42E1B9B523}"/>
                  </a:ext>
                </a:extLst>
              </p:cNvPr>
              <p:cNvSpPr/>
              <p:nvPr/>
            </p:nvSpPr>
            <p:spPr>
              <a:xfrm>
                <a:off x="2893856" y="2028702"/>
                <a:ext cx="85965" cy="85965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椭圆 265">
                <a:extLst>
                  <a:ext uri="{FF2B5EF4-FFF2-40B4-BE49-F238E27FC236}">
                    <a16:creationId xmlns:a16="http://schemas.microsoft.com/office/drawing/2014/main" id="{2C8FE358-BBCF-481C-A29F-1C9E4B7ECE60}"/>
                  </a:ext>
                </a:extLst>
              </p:cNvPr>
              <p:cNvSpPr/>
              <p:nvPr/>
            </p:nvSpPr>
            <p:spPr>
              <a:xfrm>
                <a:off x="2907386" y="2042232"/>
                <a:ext cx="58905" cy="58905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椭圆 266">
                <a:extLst>
                  <a:ext uri="{FF2B5EF4-FFF2-40B4-BE49-F238E27FC236}">
                    <a16:creationId xmlns:a16="http://schemas.microsoft.com/office/drawing/2014/main" id="{FB29619E-8DB9-4FB4-8AA8-F1DC522671EF}"/>
                  </a:ext>
                </a:extLst>
              </p:cNvPr>
              <p:cNvSpPr/>
              <p:nvPr/>
            </p:nvSpPr>
            <p:spPr>
              <a:xfrm>
                <a:off x="2883941" y="2018787"/>
                <a:ext cx="105795" cy="105795"/>
              </a:xfrm>
              <a:prstGeom prst="ellipse">
                <a:avLst/>
              </a:prstGeom>
              <a:noFill/>
              <a:ln w="6350">
                <a:gradFill>
                  <a:gsLst>
                    <a:gs pos="100000">
                      <a:srgbClr val="E0E0E0">
                        <a:alpha val="40000"/>
                      </a:srgbClr>
                    </a:gs>
                    <a:gs pos="0">
                      <a:schemeClr val="bg2">
                        <a:alpha val="24000"/>
                      </a:schemeClr>
                    </a:gs>
                    <a:gs pos="50000">
                      <a:schemeClr val="tx2">
                        <a:alpha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5" name="组合 244">
              <a:extLst>
                <a:ext uri="{FF2B5EF4-FFF2-40B4-BE49-F238E27FC236}">
                  <a16:creationId xmlns:a16="http://schemas.microsoft.com/office/drawing/2014/main" id="{FD84E869-6873-41DD-A223-BE22116F29FE}"/>
                </a:ext>
              </a:extLst>
            </p:cNvPr>
            <p:cNvGrpSpPr/>
            <p:nvPr/>
          </p:nvGrpSpPr>
          <p:grpSpPr>
            <a:xfrm>
              <a:off x="6343214" y="2018787"/>
              <a:ext cx="105795" cy="105795"/>
              <a:chOff x="1719423" y="2018787"/>
              <a:chExt cx="105795" cy="105795"/>
            </a:xfrm>
          </p:grpSpPr>
          <p:sp>
            <p:nvSpPr>
              <p:cNvPr id="262" name="椭圆 261">
                <a:extLst>
                  <a:ext uri="{FF2B5EF4-FFF2-40B4-BE49-F238E27FC236}">
                    <a16:creationId xmlns:a16="http://schemas.microsoft.com/office/drawing/2014/main" id="{79C19CA1-6899-49DA-AD39-EDA73B72AFF0}"/>
                  </a:ext>
                </a:extLst>
              </p:cNvPr>
              <p:cNvSpPr/>
              <p:nvPr/>
            </p:nvSpPr>
            <p:spPr>
              <a:xfrm>
                <a:off x="1742868" y="2042232"/>
                <a:ext cx="58905" cy="58905"/>
              </a:xfrm>
              <a:prstGeom prst="ellipse">
                <a:avLst/>
              </a:prstGeom>
              <a:solidFill>
                <a:srgbClr val="FFC4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椭圆 262">
                <a:extLst>
                  <a:ext uri="{FF2B5EF4-FFF2-40B4-BE49-F238E27FC236}">
                    <a16:creationId xmlns:a16="http://schemas.microsoft.com/office/drawing/2014/main" id="{C4E11669-0DFE-4FA6-B2AC-25AF942B361A}"/>
                  </a:ext>
                </a:extLst>
              </p:cNvPr>
              <p:cNvSpPr/>
              <p:nvPr/>
            </p:nvSpPr>
            <p:spPr>
              <a:xfrm>
                <a:off x="1729337" y="2028702"/>
                <a:ext cx="85965" cy="85965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椭圆 263">
                <a:extLst>
                  <a:ext uri="{FF2B5EF4-FFF2-40B4-BE49-F238E27FC236}">
                    <a16:creationId xmlns:a16="http://schemas.microsoft.com/office/drawing/2014/main" id="{7EACFE97-BB96-4E8A-9A24-DD055E9FCD59}"/>
                  </a:ext>
                </a:extLst>
              </p:cNvPr>
              <p:cNvSpPr/>
              <p:nvPr/>
            </p:nvSpPr>
            <p:spPr>
              <a:xfrm>
                <a:off x="1719423" y="2018787"/>
                <a:ext cx="105795" cy="105795"/>
              </a:xfrm>
              <a:prstGeom prst="ellipse">
                <a:avLst/>
              </a:prstGeom>
              <a:noFill/>
              <a:ln w="6350">
                <a:gradFill>
                  <a:gsLst>
                    <a:gs pos="0">
                      <a:srgbClr val="FFC492">
                        <a:alpha val="50000"/>
                      </a:srgbClr>
                    </a:gs>
                    <a:gs pos="50000">
                      <a:schemeClr val="tx2">
                        <a:alpha val="50000"/>
                      </a:schemeClr>
                    </a:gs>
                    <a:gs pos="100000">
                      <a:srgbClr val="FFC492">
                        <a:alpha val="5000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6" name="组合 245">
              <a:extLst>
                <a:ext uri="{FF2B5EF4-FFF2-40B4-BE49-F238E27FC236}">
                  <a16:creationId xmlns:a16="http://schemas.microsoft.com/office/drawing/2014/main" id="{1A49D169-CF16-4424-AD5C-962AD540534D}"/>
                </a:ext>
              </a:extLst>
            </p:cNvPr>
            <p:cNvGrpSpPr/>
            <p:nvPr/>
          </p:nvGrpSpPr>
          <p:grpSpPr>
            <a:xfrm>
              <a:off x="7496303" y="2018788"/>
              <a:ext cx="105795" cy="105795"/>
              <a:chOff x="2883941" y="2018788"/>
              <a:chExt cx="105795" cy="105795"/>
            </a:xfrm>
          </p:grpSpPr>
          <p:sp>
            <p:nvSpPr>
              <p:cNvPr id="259" name="椭圆 258">
                <a:extLst>
                  <a:ext uri="{FF2B5EF4-FFF2-40B4-BE49-F238E27FC236}">
                    <a16:creationId xmlns:a16="http://schemas.microsoft.com/office/drawing/2014/main" id="{79D409F8-8CEF-483D-81A4-D78863ADEDC4}"/>
                  </a:ext>
                </a:extLst>
              </p:cNvPr>
              <p:cNvSpPr/>
              <p:nvPr/>
            </p:nvSpPr>
            <p:spPr>
              <a:xfrm>
                <a:off x="2893856" y="2028702"/>
                <a:ext cx="85965" cy="85965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椭圆 259">
                <a:extLst>
                  <a:ext uri="{FF2B5EF4-FFF2-40B4-BE49-F238E27FC236}">
                    <a16:creationId xmlns:a16="http://schemas.microsoft.com/office/drawing/2014/main" id="{B82B4E69-FECC-4E96-A1D6-915FFEACECE9}"/>
                  </a:ext>
                </a:extLst>
              </p:cNvPr>
              <p:cNvSpPr/>
              <p:nvPr/>
            </p:nvSpPr>
            <p:spPr>
              <a:xfrm>
                <a:off x="2907386" y="2042232"/>
                <a:ext cx="58905" cy="58905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椭圆 260">
                <a:extLst>
                  <a:ext uri="{FF2B5EF4-FFF2-40B4-BE49-F238E27FC236}">
                    <a16:creationId xmlns:a16="http://schemas.microsoft.com/office/drawing/2014/main" id="{BEE1AD4A-4D4B-490F-8C8A-4E820F977794}"/>
                  </a:ext>
                </a:extLst>
              </p:cNvPr>
              <p:cNvSpPr/>
              <p:nvPr/>
            </p:nvSpPr>
            <p:spPr>
              <a:xfrm>
                <a:off x="2883941" y="2018788"/>
                <a:ext cx="105795" cy="105795"/>
              </a:xfrm>
              <a:prstGeom prst="ellipse">
                <a:avLst/>
              </a:prstGeom>
              <a:noFill/>
              <a:ln w="6350">
                <a:gradFill>
                  <a:gsLst>
                    <a:gs pos="100000">
                      <a:srgbClr val="E0E0E0">
                        <a:alpha val="40000"/>
                      </a:srgbClr>
                    </a:gs>
                    <a:gs pos="0">
                      <a:schemeClr val="bg2">
                        <a:alpha val="24000"/>
                      </a:schemeClr>
                    </a:gs>
                    <a:gs pos="50000">
                      <a:schemeClr val="tx2">
                        <a:alpha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F6207030-A698-4483-B577-D5CCF0AB52A1}"/>
                </a:ext>
              </a:extLst>
            </p:cNvPr>
            <p:cNvGrpSpPr/>
            <p:nvPr/>
          </p:nvGrpSpPr>
          <p:grpSpPr>
            <a:xfrm>
              <a:off x="8649394" y="2018787"/>
              <a:ext cx="105795" cy="105795"/>
              <a:chOff x="2883941" y="2018787"/>
              <a:chExt cx="105795" cy="105795"/>
            </a:xfrm>
          </p:grpSpPr>
          <p:sp>
            <p:nvSpPr>
              <p:cNvPr id="256" name="椭圆 255">
                <a:extLst>
                  <a:ext uri="{FF2B5EF4-FFF2-40B4-BE49-F238E27FC236}">
                    <a16:creationId xmlns:a16="http://schemas.microsoft.com/office/drawing/2014/main" id="{E867AF3F-DBD5-49CD-AEE7-BF04933170C3}"/>
                  </a:ext>
                </a:extLst>
              </p:cNvPr>
              <p:cNvSpPr/>
              <p:nvPr/>
            </p:nvSpPr>
            <p:spPr>
              <a:xfrm>
                <a:off x="2893856" y="2028702"/>
                <a:ext cx="85965" cy="85965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椭圆 256">
                <a:extLst>
                  <a:ext uri="{FF2B5EF4-FFF2-40B4-BE49-F238E27FC236}">
                    <a16:creationId xmlns:a16="http://schemas.microsoft.com/office/drawing/2014/main" id="{C62B191B-5FA0-47FD-82FD-56C9E7407E30}"/>
                  </a:ext>
                </a:extLst>
              </p:cNvPr>
              <p:cNvSpPr/>
              <p:nvPr/>
            </p:nvSpPr>
            <p:spPr>
              <a:xfrm>
                <a:off x="2907386" y="2042232"/>
                <a:ext cx="58905" cy="58905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椭圆 257">
                <a:extLst>
                  <a:ext uri="{FF2B5EF4-FFF2-40B4-BE49-F238E27FC236}">
                    <a16:creationId xmlns:a16="http://schemas.microsoft.com/office/drawing/2014/main" id="{1DA4E75A-A8F6-4C01-A06A-0D5B9ABDD061}"/>
                  </a:ext>
                </a:extLst>
              </p:cNvPr>
              <p:cNvSpPr/>
              <p:nvPr/>
            </p:nvSpPr>
            <p:spPr>
              <a:xfrm>
                <a:off x="2883941" y="2018787"/>
                <a:ext cx="105795" cy="105795"/>
              </a:xfrm>
              <a:prstGeom prst="ellipse">
                <a:avLst/>
              </a:prstGeom>
              <a:noFill/>
              <a:ln w="6350">
                <a:gradFill>
                  <a:gsLst>
                    <a:gs pos="100000">
                      <a:srgbClr val="E0E0E0">
                        <a:alpha val="40000"/>
                      </a:srgbClr>
                    </a:gs>
                    <a:gs pos="0">
                      <a:schemeClr val="bg2">
                        <a:alpha val="24000"/>
                      </a:schemeClr>
                    </a:gs>
                    <a:gs pos="50000">
                      <a:schemeClr val="tx2">
                        <a:alpha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8" name="组合 247">
              <a:extLst>
                <a:ext uri="{FF2B5EF4-FFF2-40B4-BE49-F238E27FC236}">
                  <a16:creationId xmlns:a16="http://schemas.microsoft.com/office/drawing/2014/main" id="{DC37328A-A8CB-45DC-B86E-80BB81753FBA}"/>
                </a:ext>
              </a:extLst>
            </p:cNvPr>
            <p:cNvGrpSpPr/>
            <p:nvPr/>
          </p:nvGrpSpPr>
          <p:grpSpPr>
            <a:xfrm>
              <a:off x="9793941" y="2018787"/>
              <a:ext cx="105795" cy="105795"/>
              <a:chOff x="2883941" y="2018787"/>
              <a:chExt cx="105795" cy="105795"/>
            </a:xfrm>
          </p:grpSpPr>
          <p:sp>
            <p:nvSpPr>
              <p:cNvPr id="253" name="椭圆 252">
                <a:extLst>
                  <a:ext uri="{FF2B5EF4-FFF2-40B4-BE49-F238E27FC236}">
                    <a16:creationId xmlns:a16="http://schemas.microsoft.com/office/drawing/2014/main" id="{B29E2A5C-6DFB-4889-A194-4316043927A5}"/>
                  </a:ext>
                </a:extLst>
              </p:cNvPr>
              <p:cNvSpPr/>
              <p:nvPr/>
            </p:nvSpPr>
            <p:spPr>
              <a:xfrm>
                <a:off x="2893856" y="2028702"/>
                <a:ext cx="85965" cy="85965"/>
              </a:xfrm>
              <a:prstGeom prst="ellipse">
                <a:avLst/>
              </a:prstGeom>
              <a:solidFill>
                <a:schemeClr val="bg1">
                  <a:lumMod val="20000"/>
                  <a:lumOff val="8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椭圆 253">
                <a:extLst>
                  <a:ext uri="{FF2B5EF4-FFF2-40B4-BE49-F238E27FC236}">
                    <a16:creationId xmlns:a16="http://schemas.microsoft.com/office/drawing/2014/main" id="{8D10EE0D-D87C-4292-BEC7-915B71FA1206}"/>
                  </a:ext>
                </a:extLst>
              </p:cNvPr>
              <p:cNvSpPr/>
              <p:nvPr/>
            </p:nvSpPr>
            <p:spPr>
              <a:xfrm>
                <a:off x="2907386" y="2042232"/>
                <a:ext cx="58905" cy="58905"/>
              </a:xfrm>
              <a:prstGeom prst="ellipse">
                <a:avLst/>
              </a:prstGeom>
              <a:solidFill>
                <a:schemeClr val="bg1">
                  <a:lumMod val="40000"/>
                  <a:lumOff val="60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椭圆 254">
                <a:extLst>
                  <a:ext uri="{FF2B5EF4-FFF2-40B4-BE49-F238E27FC236}">
                    <a16:creationId xmlns:a16="http://schemas.microsoft.com/office/drawing/2014/main" id="{67A9E9FF-7CE1-4BF2-A3FB-354B15605380}"/>
                  </a:ext>
                </a:extLst>
              </p:cNvPr>
              <p:cNvSpPr/>
              <p:nvPr/>
            </p:nvSpPr>
            <p:spPr>
              <a:xfrm>
                <a:off x="2883941" y="2018787"/>
                <a:ext cx="105795" cy="105795"/>
              </a:xfrm>
              <a:prstGeom prst="ellipse">
                <a:avLst/>
              </a:prstGeom>
              <a:noFill/>
              <a:ln w="6350">
                <a:gradFill>
                  <a:gsLst>
                    <a:gs pos="100000">
                      <a:srgbClr val="E0E0E0">
                        <a:alpha val="40000"/>
                      </a:srgbClr>
                    </a:gs>
                    <a:gs pos="0">
                      <a:schemeClr val="bg2">
                        <a:alpha val="24000"/>
                      </a:schemeClr>
                    </a:gs>
                    <a:gs pos="50000">
                      <a:schemeClr val="tx2">
                        <a:alpha val="50000"/>
                      </a:scheme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9" name="组合 248">
              <a:extLst>
                <a:ext uri="{FF2B5EF4-FFF2-40B4-BE49-F238E27FC236}">
                  <a16:creationId xmlns:a16="http://schemas.microsoft.com/office/drawing/2014/main" id="{B1A59928-EBFF-464A-9AFC-D2B13D44930D}"/>
                </a:ext>
              </a:extLst>
            </p:cNvPr>
            <p:cNvGrpSpPr/>
            <p:nvPr/>
          </p:nvGrpSpPr>
          <p:grpSpPr>
            <a:xfrm>
              <a:off x="10955575" y="2018787"/>
              <a:ext cx="105795" cy="105795"/>
              <a:chOff x="1719423" y="2018787"/>
              <a:chExt cx="105795" cy="105795"/>
            </a:xfrm>
          </p:grpSpPr>
          <p:sp>
            <p:nvSpPr>
              <p:cNvPr id="250" name="椭圆 249">
                <a:extLst>
                  <a:ext uri="{FF2B5EF4-FFF2-40B4-BE49-F238E27FC236}">
                    <a16:creationId xmlns:a16="http://schemas.microsoft.com/office/drawing/2014/main" id="{5E70AA3A-D31A-4061-B8B9-DF9A3629E452}"/>
                  </a:ext>
                </a:extLst>
              </p:cNvPr>
              <p:cNvSpPr/>
              <p:nvPr/>
            </p:nvSpPr>
            <p:spPr>
              <a:xfrm>
                <a:off x="1742868" y="2042232"/>
                <a:ext cx="58905" cy="58905"/>
              </a:xfrm>
              <a:prstGeom prst="ellipse">
                <a:avLst/>
              </a:prstGeom>
              <a:solidFill>
                <a:srgbClr val="FFC4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椭圆 250">
                <a:extLst>
                  <a:ext uri="{FF2B5EF4-FFF2-40B4-BE49-F238E27FC236}">
                    <a16:creationId xmlns:a16="http://schemas.microsoft.com/office/drawing/2014/main" id="{6702D750-562E-4546-8F01-6BB37CA77739}"/>
                  </a:ext>
                </a:extLst>
              </p:cNvPr>
              <p:cNvSpPr/>
              <p:nvPr/>
            </p:nvSpPr>
            <p:spPr>
              <a:xfrm>
                <a:off x="1729338" y="2028702"/>
                <a:ext cx="85965" cy="85965"/>
              </a:xfrm>
              <a:prstGeom prst="ellipse">
                <a:avLst/>
              </a:prstGeom>
              <a:solidFill>
                <a:srgbClr val="FFC492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椭圆 251">
                <a:extLst>
                  <a:ext uri="{FF2B5EF4-FFF2-40B4-BE49-F238E27FC236}">
                    <a16:creationId xmlns:a16="http://schemas.microsoft.com/office/drawing/2014/main" id="{25D2CC86-354A-4391-931A-CCEAE0A77E1C}"/>
                  </a:ext>
                </a:extLst>
              </p:cNvPr>
              <p:cNvSpPr/>
              <p:nvPr/>
            </p:nvSpPr>
            <p:spPr>
              <a:xfrm>
                <a:off x="1719423" y="2018787"/>
                <a:ext cx="105795" cy="105795"/>
              </a:xfrm>
              <a:prstGeom prst="ellipse">
                <a:avLst/>
              </a:prstGeom>
              <a:noFill/>
              <a:ln w="6350">
                <a:gradFill>
                  <a:gsLst>
                    <a:gs pos="0">
                      <a:srgbClr val="FFC492">
                        <a:alpha val="50000"/>
                      </a:srgbClr>
                    </a:gs>
                    <a:gs pos="50000">
                      <a:schemeClr val="tx2">
                        <a:alpha val="50000"/>
                      </a:schemeClr>
                    </a:gs>
                    <a:gs pos="100000">
                      <a:srgbClr val="FFC492">
                        <a:alpha val="50000"/>
                      </a:srgbClr>
                    </a:gs>
                  </a:gsLst>
                  <a:lin ang="54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83" name="创新版本…">
              <a:extLst>
                <a:ext uri="{FF2B5EF4-FFF2-40B4-BE49-F238E27FC236}">
                  <a16:creationId xmlns:a16="http://schemas.microsoft.com/office/drawing/2014/main" id="{906E33E3-13AB-4DF4-93EB-C87D1D8386BC}"/>
                </a:ext>
              </a:extLst>
            </p:cNvPr>
            <p:cNvSpPr txBox="1"/>
            <p:nvPr/>
          </p:nvSpPr>
          <p:spPr>
            <a:xfrm>
              <a:off x="3756456" y="2155877"/>
              <a:ext cx="639162" cy="119924"/>
            </a:xfrm>
            <a:prstGeom prst="rect">
              <a:avLst/>
            </a:prstGeom>
            <a:ln w="3175">
              <a:miter lim="400000"/>
            </a:ln>
          </p:spPr>
          <p:txBody>
            <a:bodyPr lIns="4518" tIns="4518" rIns="4518" bIns="4518" anchor="ctr">
              <a:spAutoFit/>
            </a:bodyPr>
            <a:lstStyle>
              <a:lvl1pPr defTabSz="857885">
                <a:lnSpc>
                  <a:spcPct val="90000"/>
                </a:lnSpc>
                <a:spcBef>
                  <a:spcPts val="1500"/>
                </a:spcBef>
                <a:defRPr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altLang="zh-CN" sz="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2024.11</a:t>
              </a:r>
              <a:endParaRPr sz="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2B3DFF00-D395-4D3C-85CB-59950AF6EA0E}"/>
              </a:ext>
            </a:extLst>
          </p:cNvPr>
          <p:cNvGrpSpPr>
            <a:grpSpLocks noChangeAspect="1"/>
          </p:cNvGrpSpPr>
          <p:nvPr/>
        </p:nvGrpSpPr>
        <p:grpSpPr>
          <a:xfrm rot="10800000">
            <a:off x="4579181" y="2507935"/>
            <a:ext cx="3038399" cy="148533"/>
            <a:chOff x="625587" y="2133977"/>
            <a:chExt cx="10944000" cy="730695"/>
          </a:xfrm>
        </p:grpSpPr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316F7804-FF81-499C-8F24-6B56A35229D0}"/>
                </a:ext>
              </a:extLst>
            </p:cNvPr>
            <p:cNvGrpSpPr/>
            <p:nvPr/>
          </p:nvGrpSpPr>
          <p:grpSpPr>
            <a:xfrm>
              <a:off x="625587" y="2133977"/>
              <a:ext cx="10944000" cy="697702"/>
              <a:chOff x="625587" y="1900767"/>
              <a:chExt cx="10944000" cy="697702"/>
            </a:xfrm>
          </p:grpSpPr>
          <p:sp>
            <p:nvSpPr>
              <p:cNvPr id="280" name="Freeform 9">
                <a:extLst>
                  <a:ext uri="{FF2B5EF4-FFF2-40B4-BE49-F238E27FC236}">
                    <a16:creationId xmlns:a16="http://schemas.microsoft.com/office/drawing/2014/main" id="{4DEEAEAA-10BE-4409-8DC4-A56B95F6991B}"/>
                  </a:ext>
                </a:extLst>
              </p:cNvPr>
              <p:cNvSpPr/>
              <p:nvPr/>
            </p:nvSpPr>
            <p:spPr bwMode="auto">
              <a:xfrm>
                <a:off x="625587" y="2273058"/>
                <a:ext cx="10944000" cy="325411"/>
              </a:xfrm>
              <a:custGeom>
                <a:avLst/>
                <a:gdLst>
                  <a:gd name="T0" fmla="*/ 0 w 3360"/>
                  <a:gd name="T1" fmla="*/ 0 h 100"/>
                  <a:gd name="T2" fmla="*/ 386 w 3360"/>
                  <a:gd name="T3" fmla="*/ 52 h 100"/>
                  <a:gd name="T4" fmla="*/ 704 w 3360"/>
                  <a:gd name="T5" fmla="*/ 100 h 100"/>
                  <a:gd name="T6" fmla="*/ 2656 w 3360"/>
                  <a:gd name="T7" fmla="*/ 100 h 100"/>
                  <a:gd name="T8" fmla="*/ 2975 w 3360"/>
                  <a:gd name="T9" fmla="*/ 52 h 100"/>
                  <a:gd name="T10" fmla="*/ 3360 w 3360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0" h="100">
                    <a:moveTo>
                      <a:pt x="0" y="0"/>
                    </a:moveTo>
                    <a:cubicBezTo>
                      <a:pt x="202" y="0"/>
                      <a:pt x="313" y="30"/>
                      <a:pt x="386" y="52"/>
                    </a:cubicBezTo>
                    <a:cubicBezTo>
                      <a:pt x="501" y="85"/>
                      <a:pt x="577" y="100"/>
                      <a:pt x="704" y="100"/>
                    </a:cubicBezTo>
                    <a:cubicBezTo>
                      <a:pt x="2656" y="100"/>
                      <a:pt x="2656" y="100"/>
                      <a:pt x="2656" y="100"/>
                    </a:cubicBezTo>
                    <a:cubicBezTo>
                      <a:pt x="2783" y="100"/>
                      <a:pt x="2860" y="85"/>
                      <a:pt x="2975" y="52"/>
                    </a:cubicBezTo>
                    <a:cubicBezTo>
                      <a:pt x="3047" y="30"/>
                      <a:pt x="3158" y="0"/>
                      <a:pt x="3360" y="0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100000">
                      <a:sysClr val="window" lastClr="FFFFFF">
                        <a:alpha val="15000"/>
                      </a:sysClr>
                    </a:gs>
                    <a:gs pos="0">
                      <a:sysClr val="window" lastClr="FFFFFF">
                        <a:alpha val="0"/>
                      </a:sysClr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7">
                <a:extLst>
                  <a:ext uri="{FF2B5EF4-FFF2-40B4-BE49-F238E27FC236}">
                    <a16:creationId xmlns:a16="http://schemas.microsoft.com/office/drawing/2014/main" id="{1907C58A-971A-4C12-9D81-B4F79FA3D357}"/>
                  </a:ext>
                </a:extLst>
              </p:cNvPr>
              <p:cNvSpPr/>
              <p:nvPr/>
            </p:nvSpPr>
            <p:spPr bwMode="auto">
              <a:xfrm>
                <a:off x="625587" y="1900767"/>
                <a:ext cx="10944000" cy="612213"/>
              </a:xfrm>
              <a:custGeom>
                <a:avLst/>
                <a:gdLst>
                  <a:gd name="T0" fmla="*/ 0 w 3360"/>
                  <a:gd name="T1" fmla="*/ 0 h 188"/>
                  <a:gd name="T2" fmla="*/ 0 w 3360"/>
                  <a:gd name="T3" fmla="*/ 88 h 188"/>
                  <a:gd name="T4" fmla="*/ 386 w 3360"/>
                  <a:gd name="T5" fmla="*/ 140 h 188"/>
                  <a:gd name="T6" fmla="*/ 704 w 3360"/>
                  <a:gd name="T7" fmla="*/ 188 h 188"/>
                  <a:gd name="T8" fmla="*/ 2656 w 3360"/>
                  <a:gd name="T9" fmla="*/ 188 h 188"/>
                  <a:gd name="T10" fmla="*/ 2975 w 3360"/>
                  <a:gd name="T11" fmla="*/ 140 h 188"/>
                  <a:gd name="T12" fmla="*/ 3360 w 3360"/>
                  <a:gd name="T13" fmla="*/ 88 h 188"/>
                  <a:gd name="T14" fmla="*/ 3360 w 3360"/>
                  <a:gd name="T15" fmla="*/ 0 h 188"/>
                  <a:gd name="T16" fmla="*/ 0 w 3360"/>
                  <a:gd name="T17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60" h="188">
                    <a:moveTo>
                      <a:pt x="0" y="0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202" y="88"/>
                      <a:pt x="313" y="118"/>
                      <a:pt x="386" y="140"/>
                    </a:cubicBezTo>
                    <a:cubicBezTo>
                      <a:pt x="501" y="173"/>
                      <a:pt x="577" y="188"/>
                      <a:pt x="704" y="188"/>
                    </a:cubicBezTo>
                    <a:cubicBezTo>
                      <a:pt x="2656" y="188"/>
                      <a:pt x="2656" y="188"/>
                      <a:pt x="2656" y="188"/>
                    </a:cubicBezTo>
                    <a:cubicBezTo>
                      <a:pt x="2783" y="188"/>
                      <a:pt x="2860" y="173"/>
                      <a:pt x="2975" y="140"/>
                    </a:cubicBezTo>
                    <a:cubicBezTo>
                      <a:pt x="3047" y="118"/>
                      <a:pt x="3158" y="88"/>
                      <a:pt x="3360" y="88"/>
                    </a:cubicBezTo>
                    <a:cubicBezTo>
                      <a:pt x="3360" y="0"/>
                      <a:pt x="3360" y="0"/>
                      <a:pt x="336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ysClr val="window" lastClr="FFFFFF">
                      <a:alpha val="20000"/>
                    </a:sysClr>
                  </a:gs>
                  <a:gs pos="7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gradFill flip="none" rotWithShape="1">
                  <a:gsLst>
                    <a:gs pos="90000">
                      <a:sysClr val="window" lastClr="FFFFFF">
                        <a:alpha val="50000"/>
                      </a:sysClr>
                    </a:gs>
                    <a:gs pos="45000">
                      <a:sysClr val="window" lastClr="FFFFFF">
                        <a:alpha val="0"/>
                      </a:sysClr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8">
                <a:extLst>
                  <a:ext uri="{FF2B5EF4-FFF2-40B4-BE49-F238E27FC236}">
                    <a16:creationId xmlns:a16="http://schemas.microsoft.com/office/drawing/2014/main" id="{076018B4-B55A-450A-8224-77E1C52948C1}"/>
                  </a:ext>
                </a:extLst>
              </p:cNvPr>
              <p:cNvSpPr/>
              <p:nvPr/>
            </p:nvSpPr>
            <p:spPr bwMode="auto">
              <a:xfrm>
                <a:off x="625587" y="2227557"/>
                <a:ext cx="10944000" cy="325411"/>
              </a:xfrm>
              <a:custGeom>
                <a:avLst/>
                <a:gdLst>
                  <a:gd name="T0" fmla="*/ 0 w 3360"/>
                  <a:gd name="T1" fmla="*/ 0 h 100"/>
                  <a:gd name="T2" fmla="*/ 386 w 3360"/>
                  <a:gd name="T3" fmla="*/ 52 h 100"/>
                  <a:gd name="T4" fmla="*/ 704 w 3360"/>
                  <a:gd name="T5" fmla="*/ 100 h 100"/>
                  <a:gd name="T6" fmla="*/ 2656 w 3360"/>
                  <a:gd name="T7" fmla="*/ 100 h 100"/>
                  <a:gd name="T8" fmla="*/ 2975 w 3360"/>
                  <a:gd name="T9" fmla="*/ 52 h 100"/>
                  <a:gd name="T10" fmla="*/ 3360 w 3360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60" h="100">
                    <a:moveTo>
                      <a:pt x="0" y="0"/>
                    </a:moveTo>
                    <a:cubicBezTo>
                      <a:pt x="202" y="0"/>
                      <a:pt x="313" y="31"/>
                      <a:pt x="386" y="52"/>
                    </a:cubicBezTo>
                    <a:cubicBezTo>
                      <a:pt x="501" y="86"/>
                      <a:pt x="577" y="100"/>
                      <a:pt x="704" y="100"/>
                    </a:cubicBezTo>
                    <a:cubicBezTo>
                      <a:pt x="2656" y="100"/>
                      <a:pt x="2656" y="100"/>
                      <a:pt x="2656" y="100"/>
                    </a:cubicBezTo>
                    <a:cubicBezTo>
                      <a:pt x="2783" y="100"/>
                      <a:pt x="2860" y="86"/>
                      <a:pt x="2975" y="52"/>
                    </a:cubicBezTo>
                    <a:cubicBezTo>
                      <a:pt x="3047" y="31"/>
                      <a:pt x="3158" y="0"/>
                      <a:pt x="3360" y="0"/>
                    </a:cubicBezTo>
                  </a:path>
                </a:pathLst>
              </a:custGeom>
              <a:noFill/>
              <a:ln w="12700" cap="flat" cmpd="sng" algn="ctr">
                <a:gradFill flip="none" rotWithShape="1">
                  <a:gsLst>
                    <a:gs pos="80000">
                      <a:sysClr val="window" lastClr="FFFFFF">
                        <a:alpha val="25000"/>
                      </a:sysClr>
                    </a:gs>
                    <a:gs pos="0">
                      <a:sysClr val="window" lastClr="FFFFFF">
                        <a:alpha val="0"/>
                      </a:sysClr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665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79" name="Picture 8" descr="F:\02-绿叶公司-胶片素材\PNG元素\图片110.png">
              <a:extLst>
                <a:ext uri="{FF2B5EF4-FFF2-40B4-BE49-F238E27FC236}">
                  <a16:creationId xmlns:a16="http://schemas.microsoft.com/office/drawing/2014/main" id="{EEAB2A2E-AC6E-4C98-8FE8-07D5E86BC981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0385" y="2623472"/>
              <a:ext cx="5814000" cy="241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1" name="文本框 100">
            <a:extLst>
              <a:ext uri="{FF2B5EF4-FFF2-40B4-BE49-F238E27FC236}">
                <a16:creationId xmlns:a16="http://schemas.microsoft.com/office/drawing/2014/main" id="{6FF60191-9EE1-4719-A179-608A166DB83D}"/>
              </a:ext>
            </a:extLst>
          </p:cNvPr>
          <p:cNvSpPr txBox="1"/>
          <p:nvPr/>
        </p:nvSpPr>
        <p:spPr>
          <a:xfrm>
            <a:off x="2938989" y="2793771"/>
            <a:ext cx="482214" cy="3097197"/>
          </a:xfrm>
          <a:prstGeom prst="rect">
            <a:avLst/>
          </a:prstGeom>
          <a:solidFill>
            <a:srgbClr val="4773E2"/>
          </a:solidFill>
        </p:spPr>
        <p:txBody>
          <a:bodyPr vert="eaVert" wrap="square" lIns="0" tIns="0" rIns="0" bIns="0" rtlCol="0" anchor="ctr"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596" b="1">
                <a:solidFill>
                  <a:srgbClr val="FFFFFF"/>
                </a:solidFill>
                <a:latin typeface="微软雅黑"/>
                <a:ea typeface="微软雅黑"/>
              </a:rPr>
              <a:t>开发者工具</a:t>
            </a:r>
            <a:endParaRPr kumimoji="1" lang="zh-CN" altLang="en-US" sz="1596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83195D3-2C76-4251-9894-A77F13F23778}"/>
              </a:ext>
            </a:extLst>
          </p:cNvPr>
          <p:cNvSpPr/>
          <p:nvPr/>
        </p:nvSpPr>
        <p:spPr>
          <a:xfrm>
            <a:off x="9239574" y="3682889"/>
            <a:ext cx="2534909" cy="624496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6" b="1" kern="0">
                <a:solidFill>
                  <a:srgbClr val="1D1D1A"/>
                </a:solidFill>
                <a:latin typeface="微软雅黑"/>
                <a:ea typeface="微软雅黑"/>
              </a:rPr>
              <a:t>EulerPipeline</a:t>
            </a: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kern="0">
                <a:solidFill>
                  <a:srgbClr val="1D1D1A"/>
                </a:solidFill>
                <a:latin typeface="微软雅黑"/>
                <a:ea typeface="微软雅黑"/>
              </a:rPr>
              <a:t>矩阵测试</a:t>
            </a:r>
            <a:endParaRPr lang="en-US" altLang="zh-CN" sz="1050" kern="0">
              <a:solidFill>
                <a:srgbClr val="1D1D1A"/>
              </a:solidFill>
              <a:latin typeface="微软雅黑"/>
              <a:ea typeface="微软雅黑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52D8902-4DCD-48DC-87D2-28BE25729936}"/>
              </a:ext>
            </a:extLst>
          </p:cNvPr>
          <p:cNvSpPr txBox="1"/>
          <p:nvPr/>
        </p:nvSpPr>
        <p:spPr>
          <a:xfrm>
            <a:off x="8594340" y="4513434"/>
            <a:ext cx="482214" cy="1377535"/>
          </a:xfrm>
          <a:prstGeom prst="rect">
            <a:avLst/>
          </a:prstGeom>
          <a:solidFill>
            <a:srgbClr val="4773E2"/>
          </a:solidFill>
        </p:spPr>
        <p:txBody>
          <a:bodyPr vert="eaVert" wrap="square" lIns="0" tIns="0" rIns="0" bIns="0" rtlCol="0" anchor="ctr"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400" b="1">
                <a:solidFill>
                  <a:srgbClr val="FFFFFF"/>
                </a:solidFill>
                <a:latin typeface="微软雅黑"/>
                <a:ea typeface="微软雅黑"/>
              </a:rPr>
              <a:t>新型软件包体系</a:t>
            </a:r>
            <a:endParaRPr kumimoji="1" lang="zh-CN" altLang="en-US" sz="14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8993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矩形: 圆角 216">
            <a:extLst>
              <a:ext uri="{FF2B5EF4-FFF2-40B4-BE49-F238E27FC236}">
                <a16:creationId xmlns:a16="http://schemas.microsoft.com/office/drawing/2014/main" id="{A7351E38-E460-40DE-85B3-7A007EC57281}"/>
              </a:ext>
            </a:extLst>
          </p:cNvPr>
          <p:cNvSpPr/>
          <p:nvPr/>
        </p:nvSpPr>
        <p:spPr>
          <a:xfrm>
            <a:off x="2775477" y="1685155"/>
            <a:ext cx="2674965" cy="4339798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217">
            <a:extLst>
              <a:ext uri="{FF2B5EF4-FFF2-40B4-BE49-F238E27FC236}">
                <a16:creationId xmlns:a16="http://schemas.microsoft.com/office/drawing/2014/main" id="{B74F7CAB-1658-4718-A036-126E2F2B8027}"/>
              </a:ext>
            </a:extLst>
          </p:cNvPr>
          <p:cNvSpPr/>
          <p:nvPr/>
        </p:nvSpPr>
        <p:spPr bwMode="auto">
          <a:xfrm>
            <a:off x="645958" y="1179224"/>
            <a:ext cx="4999061" cy="4919572"/>
          </a:xfrm>
          <a:prstGeom prst="rect">
            <a:avLst/>
          </a:prstGeom>
          <a:noFill/>
          <a:ln w="9525" cap="flat" cmpd="sng" algn="ctr">
            <a:solidFill>
              <a:srgbClr val="1D1D1A">
                <a:lumMod val="50000"/>
                <a:lumOff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08000" rIns="91440" bIns="45720" numCol="1" rtlCol="0" anchor="t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VSCode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3BF5B84B-345D-4071-8402-866D5372544E}"/>
              </a:ext>
            </a:extLst>
          </p:cNvPr>
          <p:cNvSpPr txBox="1"/>
          <p:nvPr/>
        </p:nvSpPr>
        <p:spPr bwMode="auto">
          <a:xfrm>
            <a:off x="6477112" y="1685155"/>
            <a:ext cx="4524912" cy="4413641"/>
          </a:xfrm>
          <a:prstGeom prst="flowChartProcess">
            <a:avLst/>
          </a:prstGeom>
          <a:noFill/>
          <a:ln w="38100" algn="ctr">
            <a:solidFill>
              <a:srgbClr val="002FA7"/>
            </a:solidFill>
            <a:prstDash val="dash"/>
            <a:miter lim="800000"/>
          </a:ln>
        </p:spPr>
        <p:txBody>
          <a:bodyPr vert="horz" wrap="square" lIns="144000" tIns="43901" rIns="144000" bIns="43901" numCol="1" rtlCol="0" anchor="ctr" anchorCtr="0" compatLnSpc="1">
            <a:noAutofit/>
          </a:bodyPr>
          <a:lstStyle/>
          <a:p>
            <a:pPr fontAlgn="t">
              <a:lnSpc>
                <a:spcPts val="18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b="1" kern="0">
                <a:latin typeface="微软雅黑"/>
                <a:ea typeface="微软雅黑"/>
              </a:rPr>
              <a:t>⑤ </a:t>
            </a:r>
            <a:r>
              <a:rPr lang="en-US" altLang="zh-CN" b="1" kern="0">
                <a:latin typeface="微软雅黑"/>
                <a:ea typeface="微软雅黑"/>
              </a:rPr>
              <a:t>EulerPipeline</a:t>
            </a:r>
            <a:r>
              <a:rPr lang="zh-CN" altLang="en-US" kern="0">
                <a:latin typeface="微软雅黑"/>
                <a:ea typeface="微软雅黑"/>
              </a:rPr>
              <a:t>：矩阵测试</a:t>
            </a:r>
            <a:endParaRPr lang="en-US" altLang="zh-CN" kern="0">
              <a:latin typeface="微软雅黑"/>
              <a:ea typeface="微软雅黑"/>
            </a:endParaRPr>
          </a:p>
          <a:p>
            <a:pPr fontAlgn="t">
              <a:lnSpc>
                <a:spcPts val="1800"/>
              </a:lnSpc>
              <a:spcBef>
                <a:spcPct val="0"/>
              </a:spcBef>
              <a:spcAft>
                <a:spcPts val="1200"/>
              </a:spcAft>
              <a:defRPr/>
            </a:pPr>
            <a:endParaRPr kumimoji="0" lang="en-US" altLang="zh-CN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defTabSz="914400" eaLnBrk="1" fontAlgn="t" latinLnBrk="0" hangingPunct="1">
              <a:lnSpc>
                <a:spcPts val="18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④ </a:t>
            </a:r>
            <a:r>
              <a:rPr kumimoji="0" lang="en-US" altLang="zh-CN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EulerMaker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：快速发布</a:t>
            </a:r>
            <a:endParaRPr kumimoji="0" lang="en-US" altLang="zh-CN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defTabSz="914400" eaLnBrk="1" fontAlgn="t" latinLnBrk="0" hangingPunct="1">
              <a:lnSpc>
                <a:spcPts val="18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  <a:p>
            <a:pPr lvl="0" fontAlgn="t">
              <a:lnSpc>
                <a:spcPts val="18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zh-CN" altLang="en-US" b="1" kern="0">
                <a:latin typeface="微软雅黑"/>
                <a:ea typeface="微软雅黑"/>
              </a:rPr>
              <a:t>③ </a:t>
            </a:r>
            <a:r>
              <a:rPr lang="en-US" altLang="zh-CN" b="1" kern="0">
                <a:latin typeface="微软雅黑"/>
                <a:ea typeface="微软雅黑"/>
              </a:rPr>
              <a:t>AI4Compiler</a:t>
            </a:r>
            <a:r>
              <a:rPr lang="zh-CN" altLang="en-US" kern="0">
                <a:latin typeface="微软雅黑"/>
                <a:ea typeface="微软雅黑"/>
              </a:rPr>
              <a:t>：智能编译支持</a:t>
            </a:r>
            <a:endParaRPr lang="en-US" altLang="zh-CN" kern="0">
              <a:latin typeface="微软雅黑"/>
              <a:ea typeface="微软雅黑"/>
            </a:endParaRPr>
          </a:p>
          <a:p>
            <a:pPr lvl="0" fontAlgn="t">
              <a:lnSpc>
                <a:spcPts val="1800"/>
              </a:lnSpc>
              <a:spcBef>
                <a:spcPct val="0"/>
              </a:spcBef>
              <a:spcAft>
                <a:spcPts val="1200"/>
              </a:spcAft>
              <a:defRPr/>
            </a:pPr>
            <a:endParaRPr kumimoji="0" lang="en-US" altLang="zh-CN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defTabSz="914400" eaLnBrk="1" fontAlgn="t" latinLnBrk="0" hangingPunct="1">
              <a:lnSpc>
                <a:spcPts val="18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② IDE</a:t>
            </a: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：</a:t>
            </a:r>
            <a:r>
              <a:rPr kumimoji="0" lang="en-US" altLang="zh-CN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VSCode</a:t>
            </a:r>
          </a:p>
          <a:p>
            <a:pPr marL="0" marR="0" lvl="0" indent="0" defTabSz="914400" eaLnBrk="1" fontAlgn="t" latinLnBrk="0" hangingPunct="1">
              <a:lnSpc>
                <a:spcPts val="18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defTabSz="914400" eaLnBrk="1" fontAlgn="t" latinLnBrk="0" hangingPunct="1">
              <a:lnSpc>
                <a:spcPts val="18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① </a:t>
            </a:r>
            <a:r>
              <a:rPr lang="en-US" altLang="zh-CN" b="1" kern="0">
                <a:latin typeface="微软雅黑"/>
                <a:ea typeface="微软雅黑"/>
              </a:rPr>
              <a:t>openEuler</a:t>
            </a:r>
            <a:r>
              <a:rPr lang="zh-CN" altLang="en-US" b="1" kern="0">
                <a:latin typeface="微软雅黑"/>
                <a:ea typeface="微软雅黑"/>
              </a:rPr>
              <a:t>插件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：一键同步</a:t>
            </a:r>
            <a:r>
              <a:rPr kumimoji="0" lang="en-US" altLang="zh-CN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openEuler</a:t>
            </a:r>
            <a:r>
              <a:rPr kumimoji="0" lang="zh-CN" alt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社区代码仓</a:t>
            </a:r>
            <a:endParaRPr kumimoji="0" lang="en-US" altLang="zh-CN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20" name="流程图: 可选过程 219">
            <a:extLst>
              <a:ext uri="{FF2B5EF4-FFF2-40B4-BE49-F238E27FC236}">
                <a16:creationId xmlns:a16="http://schemas.microsoft.com/office/drawing/2014/main" id="{BA2BAEAF-E242-43CE-BAED-17856A2599B0}"/>
              </a:ext>
            </a:extLst>
          </p:cNvPr>
          <p:cNvSpPr/>
          <p:nvPr/>
        </p:nvSpPr>
        <p:spPr bwMode="auto">
          <a:xfrm>
            <a:off x="906180" y="3796994"/>
            <a:ext cx="1533629" cy="358796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>
                <a:solidFill>
                  <a:srgbClr val="1D1D1A"/>
                </a:solidFill>
                <a:latin typeface="微软雅黑"/>
                <a:ea typeface="微软雅黑"/>
              </a:rPr>
              <a:t>开发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21" name="流程图: 可选过程 220">
            <a:extLst>
              <a:ext uri="{FF2B5EF4-FFF2-40B4-BE49-F238E27FC236}">
                <a16:creationId xmlns:a16="http://schemas.microsoft.com/office/drawing/2014/main" id="{20B7B84A-0D9E-49C2-9F6E-9216B1B75B64}"/>
              </a:ext>
            </a:extLst>
          </p:cNvPr>
          <p:cNvSpPr/>
          <p:nvPr/>
        </p:nvSpPr>
        <p:spPr bwMode="auto">
          <a:xfrm>
            <a:off x="7328298" y="1130631"/>
            <a:ext cx="2822539" cy="398663"/>
          </a:xfrm>
          <a:prstGeom prst="flowChartAlternateProcess">
            <a:avLst/>
          </a:prstGeom>
          <a:solidFill>
            <a:srgbClr val="002FA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0" rIns="72000" bIns="45720" numCol="1" rtlCol="0" anchor="ctr" anchorCtr="1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</a:rPr>
              <a:t>集成开发工具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22" name="流程图: 可选过程 221">
            <a:extLst>
              <a:ext uri="{FF2B5EF4-FFF2-40B4-BE49-F238E27FC236}">
                <a16:creationId xmlns:a16="http://schemas.microsoft.com/office/drawing/2014/main" id="{95608444-A880-45C0-A5F2-C5D36CBEC3FA}"/>
              </a:ext>
            </a:extLst>
          </p:cNvPr>
          <p:cNvSpPr/>
          <p:nvPr/>
        </p:nvSpPr>
        <p:spPr bwMode="auto">
          <a:xfrm>
            <a:off x="3003892" y="4605085"/>
            <a:ext cx="2036489" cy="510889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>
                <a:latin typeface="微软雅黑"/>
                <a:ea typeface="微软雅黑"/>
              </a:rPr>
              <a:t>从</a:t>
            </a:r>
            <a:r>
              <a:rPr lang="en-US" altLang="zh-CN" sz="1200" kern="0">
                <a:latin typeface="微软雅黑"/>
                <a:ea typeface="微软雅黑"/>
              </a:rPr>
              <a:t>openEuler</a:t>
            </a:r>
            <a:r>
              <a:rPr lang="zh-CN" altLang="en-US" sz="1200" kern="0">
                <a:latin typeface="微软雅黑"/>
                <a:ea typeface="微软雅黑"/>
              </a:rPr>
              <a:t>社区</a:t>
            </a:r>
            <a:r>
              <a:rPr lang="zh-CN" altLang="en-US" sz="1200" b="1" kern="0">
                <a:latin typeface="微软雅黑"/>
                <a:ea typeface="微软雅黑"/>
              </a:rPr>
              <a:t>快速拉取</a:t>
            </a:r>
            <a:r>
              <a:rPr lang="zh-CN" altLang="en-US" sz="1200" kern="0">
                <a:latin typeface="微软雅黑"/>
                <a:ea typeface="微软雅黑"/>
              </a:rPr>
              <a:t>代码</a:t>
            </a: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23" name="流程图: 可选过程 222">
            <a:extLst>
              <a:ext uri="{FF2B5EF4-FFF2-40B4-BE49-F238E27FC236}">
                <a16:creationId xmlns:a16="http://schemas.microsoft.com/office/drawing/2014/main" id="{84CC9177-354D-4BEA-B87B-CB0857C0544A}"/>
              </a:ext>
            </a:extLst>
          </p:cNvPr>
          <p:cNvSpPr/>
          <p:nvPr/>
        </p:nvSpPr>
        <p:spPr bwMode="auto">
          <a:xfrm>
            <a:off x="906180" y="4689714"/>
            <a:ext cx="1472657" cy="358796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>
                <a:solidFill>
                  <a:srgbClr val="1D1D1A"/>
                </a:solidFill>
                <a:latin typeface="微软雅黑"/>
                <a:ea typeface="微软雅黑"/>
              </a:rPr>
              <a:t>代码拉取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24" name="流程图: 可选过程 223">
            <a:extLst>
              <a:ext uri="{FF2B5EF4-FFF2-40B4-BE49-F238E27FC236}">
                <a16:creationId xmlns:a16="http://schemas.microsoft.com/office/drawing/2014/main" id="{8CF98332-ADC1-4A89-B2A0-3A43399AAB09}"/>
              </a:ext>
            </a:extLst>
          </p:cNvPr>
          <p:cNvSpPr/>
          <p:nvPr/>
        </p:nvSpPr>
        <p:spPr bwMode="auto">
          <a:xfrm>
            <a:off x="902962" y="2886283"/>
            <a:ext cx="1533629" cy="358796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编译与构建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25" name="流程图: 可选过程 224">
            <a:extLst>
              <a:ext uri="{FF2B5EF4-FFF2-40B4-BE49-F238E27FC236}">
                <a16:creationId xmlns:a16="http://schemas.microsoft.com/office/drawing/2014/main" id="{9200B873-7175-4FF2-AD6F-ED02ACE28F8F}"/>
              </a:ext>
            </a:extLst>
          </p:cNvPr>
          <p:cNvSpPr/>
          <p:nvPr/>
        </p:nvSpPr>
        <p:spPr bwMode="auto">
          <a:xfrm>
            <a:off x="906862" y="1931030"/>
            <a:ext cx="1533629" cy="358796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发布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26" name="箭头: 上 225">
            <a:extLst>
              <a:ext uri="{FF2B5EF4-FFF2-40B4-BE49-F238E27FC236}">
                <a16:creationId xmlns:a16="http://schemas.microsoft.com/office/drawing/2014/main" id="{F50F802D-1CD2-4F2C-A412-B9CAEECC2710}"/>
              </a:ext>
            </a:extLst>
          </p:cNvPr>
          <p:cNvSpPr/>
          <p:nvPr/>
        </p:nvSpPr>
        <p:spPr>
          <a:xfrm>
            <a:off x="1406577" y="4252579"/>
            <a:ext cx="394398" cy="343849"/>
          </a:xfrm>
          <a:prstGeom prst="up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箭头: 上 226">
            <a:extLst>
              <a:ext uri="{FF2B5EF4-FFF2-40B4-BE49-F238E27FC236}">
                <a16:creationId xmlns:a16="http://schemas.microsoft.com/office/drawing/2014/main" id="{84E9F5BB-016F-43D2-8959-679A5A0CAD86}"/>
              </a:ext>
            </a:extLst>
          </p:cNvPr>
          <p:cNvSpPr/>
          <p:nvPr/>
        </p:nvSpPr>
        <p:spPr>
          <a:xfrm>
            <a:off x="1405192" y="3349112"/>
            <a:ext cx="394398" cy="343849"/>
          </a:xfrm>
          <a:prstGeom prst="up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箭头: 上 227">
            <a:extLst>
              <a:ext uri="{FF2B5EF4-FFF2-40B4-BE49-F238E27FC236}">
                <a16:creationId xmlns:a16="http://schemas.microsoft.com/office/drawing/2014/main" id="{949646F4-86F1-4F74-B8AE-2BE5F7E30023}"/>
              </a:ext>
            </a:extLst>
          </p:cNvPr>
          <p:cNvSpPr/>
          <p:nvPr/>
        </p:nvSpPr>
        <p:spPr>
          <a:xfrm>
            <a:off x="1409812" y="2365691"/>
            <a:ext cx="394398" cy="343849"/>
          </a:xfrm>
          <a:prstGeom prst="up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流程图: 可选过程 228">
            <a:extLst>
              <a:ext uri="{FF2B5EF4-FFF2-40B4-BE49-F238E27FC236}">
                <a16:creationId xmlns:a16="http://schemas.microsoft.com/office/drawing/2014/main" id="{88D1E037-88EA-47CA-B481-C0D1D2280B92}"/>
              </a:ext>
            </a:extLst>
          </p:cNvPr>
          <p:cNvSpPr/>
          <p:nvPr/>
        </p:nvSpPr>
        <p:spPr>
          <a:xfrm>
            <a:off x="2425525" y="4514582"/>
            <a:ext cx="445339" cy="340519"/>
          </a:xfrm>
          <a:prstGeom prst="flowChartAlternateProcess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①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17589BBD-F3AF-4723-AE2D-DADCF903FFAF}"/>
              </a:ext>
            </a:extLst>
          </p:cNvPr>
          <p:cNvCxnSpPr/>
          <p:nvPr/>
        </p:nvCxnSpPr>
        <p:spPr bwMode="auto">
          <a:xfrm>
            <a:off x="2386655" y="4868328"/>
            <a:ext cx="634770" cy="784"/>
          </a:xfrm>
          <a:prstGeom prst="straightConnector1">
            <a:avLst/>
          </a:prstGeom>
          <a:solidFill>
            <a:srgbClr val="E9002F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1" name="流程图: 可选过程 230">
            <a:extLst>
              <a:ext uri="{FF2B5EF4-FFF2-40B4-BE49-F238E27FC236}">
                <a16:creationId xmlns:a16="http://schemas.microsoft.com/office/drawing/2014/main" id="{E2A8690B-905C-4121-BEB6-4D772AE7012F}"/>
              </a:ext>
            </a:extLst>
          </p:cNvPr>
          <p:cNvSpPr/>
          <p:nvPr/>
        </p:nvSpPr>
        <p:spPr bwMode="auto">
          <a:xfrm>
            <a:off x="3016160" y="3724912"/>
            <a:ext cx="2024222" cy="510889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>
                <a:solidFill>
                  <a:srgbClr val="1D1D1A"/>
                </a:solidFill>
                <a:latin typeface="微软雅黑"/>
                <a:ea typeface="微软雅黑"/>
              </a:rPr>
              <a:t>在</a:t>
            </a:r>
            <a:r>
              <a:rPr lang="en-US" altLang="zh-CN" sz="1200" kern="0">
                <a:solidFill>
                  <a:srgbClr val="1D1D1A"/>
                </a:solidFill>
                <a:latin typeface="微软雅黑"/>
                <a:ea typeface="微软雅黑"/>
              </a:rPr>
              <a:t>VSCode</a:t>
            </a:r>
            <a:r>
              <a:rPr lang="zh-CN" altLang="en-US" sz="1200" kern="0">
                <a:solidFill>
                  <a:srgbClr val="1D1D1A"/>
                </a:solidFill>
                <a:latin typeface="微软雅黑"/>
                <a:ea typeface="微软雅黑"/>
              </a:rPr>
              <a:t>中进行代码编辑和调试</a:t>
            </a: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232" name="直接箭头连接符 231">
            <a:extLst>
              <a:ext uri="{FF2B5EF4-FFF2-40B4-BE49-F238E27FC236}">
                <a16:creationId xmlns:a16="http://schemas.microsoft.com/office/drawing/2014/main" id="{1CF7E4EA-B276-482A-9B1C-67CFA5D55E6F}"/>
              </a:ext>
            </a:extLst>
          </p:cNvPr>
          <p:cNvCxnSpPr>
            <a:cxnSpLocks/>
            <a:stCxn id="220" idx="3"/>
            <a:endCxn id="231" idx="1"/>
          </p:cNvCxnSpPr>
          <p:nvPr/>
        </p:nvCxnSpPr>
        <p:spPr bwMode="auto">
          <a:xfrm>
            <a:off x="2439809" y="3976392"/>
            <a:ext cx="576351" cy="3965"/>
          </a:xfrm>
          <a:prstGeom prst="straightConnector1">
            <a:avLst/>
          </a:prstGeom>
          <a:solidFill>
            <a:srgbClr val="E9002F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3" name="流程图: 可选过程 232">
            <a:extLst>
              <a:ext uri="{FF2B5EF4-FFF2-40B4-BE49-F238E27FC236}">
                <a16:creationId xmlns:a16="http://schemas.microsoft.com/office/drawing/2014/main" id="{BB3480F5-4D08-4D00-BCAF-BFF985C006F8}"/>
              </a:ext>
            </a:extLst>
          </p:cNvPr>
          <p:cNvSpPr/>
          <p:nvPr/>
        </p:nvSpPr>
        <p:spPr>
          <a:xfrm>
            <a:off x="2424819" y="3611829"/>
            <a:ext cx="445339" cy="340519"/>
          </a:xfrm>
          <a:prstGeom prst="flowChartAlternateProcess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②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34" name="流程图: 可选过程 233">
            <a:extLst>
              <a:ext uri="{FF2B5EF4-FFF2-40B4-BE49-F238E27FC236}">
                <a16:creationId xmlns:a16="http://schemas.microsoft.com/office/drawing/2014/main" id="{29DCD459-D556-4F9B-98D2-0124B9987E3A}"/>
              </a:ext>
            </a:extLst>
          </p:cNvPr>
          <p:cNvSpPr/>
          <p:nvPr/>
        </p:nvSpPr>
        <p:spPr bwMode="auto">
          <a:xfrm>
            <a:off x="3064349" y="2811778"/>
            <a:ext cx="1976033" cy="510889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>
                <a:latin typeface="微软雅黑"/>
                <a:ea typeface="微软雅黑"/>
              </a:rPr>
              <a:t>集成</a:t>
            </a:r>
            <a:r>
              <a:rPr lang="en-US" altLang="zh-CN" sz="1200" b="1" kern="0">
                <a:latin typeface="微软雅黑"/>
                <a:ea typeface="微软雅黑"/>
              </a:rPr>
              <a:t>AI4Compiler</a:t>
            </a:r>
            <a:r>
              <a:rPr lang="zh-CN" altLang="en-US" sz="1200" kern="0">
                <a:latin typeface="微软雅黑"/>
                <a:ea typeface="微软雅黑"/>
              </a:rPr>
              <a:t>进行高效</a:t>
            </a:r>
            <a:r>
              <a:rPr lang="zh-CN" altLang="en-US" sz="1200" b="1" kern="0">
                <a:latin typeface="微软雅黑"/>
                <a:ea typeface="微软雅黑"/>
              </a:rPr>
              <a:t>编译和构建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235" name="直接箭头连接符 234">
            <a:extLst>
              <a:ext uri="{FF2B5EF4-FFF2-40B4-BE49-F238E27FC236}">
                <a16:creationId xmlns:a16="http://schemas.microsoft.com/office/drawing/2014/main" id="{3D593192-AAF2-4317-A03B-A63EC96FEBB2}"/>
              </a:ext>
            </a:extLst>
          </p:cNvPr>
          <p:cNvCxnSpPr>
            <a:cxnSpLocks/>
            <a:stCxn id="224" idx="3"/>
            <a:endCxn id="234" idx="1"/>
          </p:cNvCxnSpPr>
          <p:nvPr/>
        </p:nvCxnSpPr>
        <p:spPr bwMode="auto">
          <a:xfrm>
            <a:off x="2436591" y="3065681"/>
            <a:ext cx="627758" cy="1542"/>
          </a:xfrm>
          <a:prstGeom prst="straightConnector1">
            <a:avLst/>
          </a:prstGeom>
          <a:solidFill>
            <a:srgbClr val="E9002F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6" name="流程图: 可选过程 235">
            <a:extLst>
              <a:ext uri="{FF2B5EF4-FFF2-40B4-BE49-F238E27FC236}">
                <a16:creationId xmlns:a16="http://schemas.microsoft.com/office/drawing/2014/main" id="{E9DF3946-2AF3-449D-AD7D-76F11ACF8748}"/>
              </a:ext>
            </a:extLst>
          </p:cNvPr>
          <p:cNvSpPr/>
          <p:nvPr/>
        </p:nvSpPr>
        <p:spPr>
          <a:xfrm>
            <a:off x="2424819" y="2731201"/>
            <a:ext cx="445339" cy="340519"/>
          </a:xfrm>
          <a:prstGeom prst="flowChartAlternateProcess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③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</a:p>
        </p:txBody>
      </p:sp>
      <p:sp>
        <p:nvSpPr>
          <p:cNvPr id="237" name="流程图: 可选过程 236">
            <a:extLst>
              <a:ext uri="{FF2B5EF4-FFF2-40B4-BE49-F238E27FC236}">
                <a16:creationId xmlns:a16="http://schemas.microsoft.com/office/drawing/2014/main" id="{56FF9CE8-D47B-4447-8BAB-B15C63628946}"/>
              </a:ext>
            </a:extLst>
          </p:cNvPr>
          <p:cNvSpPr/>
          <p:nvPr/>
        </p:nvSpPr>
        <p:spPr bwMode="auto">
          <a:xfrm>
            <a:off x="3064349" y="1771498"/>
            <a:ext cx="2048827" cy="670996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集成</a:t>
            </a:r>
            <a:r>
              <a:rPr kumimoji="0" lang="en-US" altLang="zh-CN" sz="12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EulerMaker</a:t>
            </a:r>
            <a:r>
              <a:rPr kumimoji="0" lang="zh-CN" altLang="en-US" sz="12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</a:rPr>
              <a:t>将构建的</a:t>
            </a:r>
            <a:r>
              <a:rPr lang="zh-CN" altLang="en-US" sz="1200" kern="0">
                <a:latin typeface="微软雅黑"/>
                <a:ea typeface="微软雅黑"/>
              </a:rPr>
              <a:t>软件包</a:t>
            </a:r>
            <a:r>
              <a:rPr lang="zh-CN" altLang="en-US" sz="1200" b="1" kern="0">
                <a:latin typeface="微软雅黑"/>
                <a:ea typeface="微软雅黑"/>
              </a:rPr>
              <a:t>发布至</a:t>
            </a:r>
            <a:r>
              <a:rPr lang="en-US" altLang="zh-CN" sz="1200" b="1" kern="0">
                <a:latin typeface="微软雅黑"/>
                <a:ea typeface="微软雅黑"/>
              </a:rPr>
              <a:t>oepkgs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</a:endParaRPr>
          </a:p>
        </p:txBody>
      </p:sp>
      <p:cxnSp>
        <p:nvCxnSpPr>
          <p:cNvPr id="238" name="直接箭头连接符 237">
            <a:extLst>
              <a:ext uri="{FF2B5EF4-FFF2-40B4-BE49-F238E27FC236}">
                <a16:creationId xmlns:a16="http://schemas.microsoft.com/office/drawing/2014/main" id="{CE9695C8-A6B9-4C9B-B6C9-09F703564254}"/>
              </a:ext>
            </a:extLst>
          </p:cNvPr>
          <p:cNvCxnSpPr>
            <a:cxnSpLocks/>
            <a:stCxn id="225" idx="3"/>
            <a:endCxn id="237" idx="1"/>
          </p:cNvCxnSpPr>
          <p:nvPr/>
        </p:nvCxnSpPr>
        <p:spPr bwMode="auto">
          <a:xfrm flipV="1">
            <a:off x="2440491" y="2106996"/>
            <a:ext cx="623858" cy="3432"/>
          </a:xfrm>
          <a:prstGeom prst="straightConnector1">
            <a:avLst/>
          </a:prstGeom>
          <a:solidFill>
            <a:srgbClr val="E9002F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9" name="流程图: 可选过程 238">
            <a:extLst>
              <a:ext uri="{FF2B5EF4-FFF2-40B4-BE49-F238E27FC236}">
                <a16:creationId xmlns:a16="http://schemas.microsoft.com/office/drawing/2014/main" id="{CEE613CB-B2C9-4711-9D02-6A94F91E9293}"/>
              </a:ext>
            </a:extLst>
          </p:cNvPr>
          <p:cNvSpPr/>
          <p:nvPr/>
        </p:nvSpPr>
        <p:spPr>
          <a:xfrm>
            <a:off x="2440491" y="1758853"/>
            <a:ext cx="445339" cy="340519"/>
          </a:xfrm>
          <a:prstGeom prst="flowChartAlternateProcess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微软雅黑"/>
              </a:rPr>
              <a:t> 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40" name="流程图: 可选过程 239">
            <a:extLst>
              <a:ext uri="{FF2B5EF4-FFF2-40B4-BE49-F238E27FC236}">
                <a16:creationId xmlns:a16="http://schemas.microsoft.com/office/drawing/2014/main" id="{AD627130-CFC7-4C16-8D64-7766F15BAF8E}"/>
              </a:ext>
            </a:extLst>
          </p:cNvPr>
          <p:cNvSpPr/>
          <p:nvPr/>
        </p:nvSpPr>
        <p:spPr bwMode="auto">
          <a:xfrm>
            <a:off x="3003891" y="5369500"/>
            <a:ext cx="2036489" cy="510889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i="0" u="none" strike="noStrike" kern="0" cap="none" spc="0" normalizeH="0" baseline="0" noProof="0">
                <a:ln>
                  <a:noFill/>
                </a:ln>
                <a:solidFill>
                  <a:srgbClr val="1D1D1A"/>
                </a:solidFill>
                <a:effectLst/>
                <a:uLnTx/>
                <a:uFillTx/>
                <a:latin typeface="微软雅黑"/>
                <a:ea typeface="微软雅黑"/>
              </a:rPr>
              <a:t>全新的安装体验</a:t>
            </a:r>
            <a:endParaRPr kumimoji="0" lang="zh-CN" altLang="en-US" sz="1200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41" name="流程图: 可选过程 240">
            <a:extLst>
              <a:ext uri="{FF2B5EF4-FFF2-40B4-BE49-F238E27FC236}">
                <a16:creationId xmlns:a16="http://schemas.microsoft.com/office/drawing/2014/main" id="{C94E3932-6C57-49C4-B2DD-2295AEAEA86C}"/>
              </a:ext>
            </a:extLst>
          </p:cNvPr>
          <p:cNvSpPr/>
          <p:nvPr/>
        </p:nvSpPr>
        <p:spPr bwMode="auto">
          <a:xfrm>
            <a:off x="886773" y="5445547"/>
            <a:ext cx="1472657" cy="358796"/>
          </a:xfrm>
          <a:prstGeom prst="flowChartAlternateProcess">
            <a:avLst/>
          </a:pr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algn="ctr" defTabSz="91440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0">
                <a:solidFill>
                  <a:srgbClr val="1D1D1A"/>
                </a:solidFill>
                <a:latin typeface="微软雅黑"/>
                <a:ea typeface="微软雅黑"/>
              </a:rPr>
              <a:t>安装部署</a:t>
            </a: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srgbClr val="1D1D1A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42" name="标题 2">
            <a:extLst>
              <a:ext uri="{FF2B5EF4-FFF2-40B4-BE49-F238E27FC236}">
                <a16:creationId xmlns:a16="http://schemas.microsoft.com/office/drawing/2014/main" id="{82BC6304-41C7-4EF2-AD14-5ECDDBD55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93" y="336264"/>
            <a:ext cx="11282028" cy="648000"/>
          </a:xfrm>
        </p:spPr>
        <p:txBody>
          <a:bodyPr/>
          <a:lstStyle/>
          <a:p>
            <a:r>
              <a:rPr kumimoji="1" lang="zh-CN" altLang="en-US"/>
              <a:t>面向开发者集成开发工具、高效协同</a:t>
            </a:r>
          </a:p>
        </p:txBody>
      </p:sp>
      <p:sp>
        <p:nvSpPr>
          <p:cNvPr id="243" name="箭头: 上 242">
            <a:extLst>
              <a:ext uri="{FF2B5EF4-FFF2-40B4-BE49-F238E27FC236}">
                <a16:creationId xmlns:a16="http://schemas.microsoft.com/office/drawing/2014/main" id="{9C559472-C2E8-40DC-A7D2-7487234C6BD1}"/>
              </a:ext>
            </a:extLst>
          </p:cNvPr>
          <p:cNvSpPr/>
          <p:nvPr/>
        </p:nvSpPr>
        <p:spPr>
          <a:xfrm>
            <a:off x="1406577" y="5064182"/>
            <a:ext cx="394398" cy="343849"/>
          </a:xfrm>
          <a:prstGeom prst="upArrow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4" name="直接箭头连接符 243">
            <a:extLst>
              <a:ext uri="{FF2B5EF4-FFF2-40B4-BE49-F238E27FC236}">
                <a16:creationId xmlns:a16="http://schemas.microsoft.com/office/drawing/2014/main" id="{239DA34E-FB28-4119-BCA3-581CFA273CF1}"/>
              </a:ext>
            </a:extLst>
          </p:cNvPr>
          <p:cNvCxnSpPr>
            <a:cxnSpLocks/>
            <a:stCxn id="241" idx="3"/>
            <a:endCxn id="240" idx="1"/>
          </p:cNvCxnSpPr>
          <p:nvPr/>
        </p:nvCxnSpPr>
        <p:spPr bwMode="auto">
          <a:xfrm>
            <a:off x="2359430" y="5624945"/>
            <a:ext cx="644461" cy="0"/>
          </a:xfrm>
          <a:prstGeom prst="straightConnector1">
            <a:avLst/>
          </a:prstGeom>
          <a:solidFill>
            <a:srgbClr val="E9002F"/>
          </a:solidFill>
          <a:ln w="9525" cap="flat" cmpd="sng" algn="ctr">
            <a:solidFill>
              <a:srgbClr val="FFFFFF">
                <a:lumMod val="65000"/>
              </a:srgb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0047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BC718-396A-6363-776C-5D2B5A764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DevStation </a:t>
            </a:r>
            <a:r>
              <a:rPr kumimoji="1" lang="zh-CN" altLang="en-US"/>
              <a:t>核心特性介绍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79AD0C-5347-36C0-78B0-16C81951B6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665EB1C3-3A1F-5444-83DA-CFB0D9AA77F2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14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AD055-541D-4B07-D93E-441C25245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93" y="353984"/>
            <a:ext cx="11282028" cy="648000"/>
          </a:xfrm>
        </p:spPr>
        <p:txBody>
          <a:bodyPr/>
          <a:lstStyle/>
          <a:p>
            <a:r>
              <a:rPr kumimoji="1" lang="zh-CN" altLang="en-US" dirty="0"/>
              <a:t>安装部署：全新的安装部署体验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DE9473B-AEFD-4128-8B1A-E705D5F100B7}"/>
              </a:ext>
            </a:extLst>
          </p:cNvPr>
          <p:cNvSpPr txBox="1"/>
          <p:nvPr/>
        </p:nvSpPr>
        <p:spPr>
          <a:xfrm>
            <a:off x="840214" y="5399667"/>
            <a:ext cx="9874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defRPr/>
            </a:pPr>
            <a:r>
              <a:rPr lang="zh-CN" altLang="en-US" sz="1100">
                <a:solidFill>
                  <a:srgbClr val="666666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多样性算力接入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666666">
                  <a:lumMod val="8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1E3813-5F83-4F76-BDBB-3B94AAE4FFD9}"/>
              </a:ext>
            </a:extLst>
          </p:cNvPr>
          <p:cNvSpPr txBox="1"/>
          <p:nvPr/>
        </p:nvSpPr>
        <p:spPr>
          <a:xfrm>
            <a:off x="852651" y="4204289"/>
            <a:ext cx="9874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666666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灵活性、配置项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666666">
                  <a:lumMod val="8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D3B37D-4B60-419D-ADEA-94E9B5A2303A}"/>
              </a:ext>
            </a:extLst>
          </p:cNvPr>
          <p:cNvSpPr txBox="1"/>
          <p:nvPr/>
        </p:nvSpPr>
        <p:spPr>
          <a:xfrm>
            <a:off x="963794" y="2705072"/>
            <a:ext cx="70532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666666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全场景覆盖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666666">
                  <a:lumMod val="8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">
            <a:extLst>
              <a:ext uri="{FF2B5EF4-FFF2-40B4-BE49-F238E27FC236}">
                <a16:creationId xmlns:a16="http://schemas.microsoft.com/office/drawing/2014/main" id="{BFD2208C-B5C4-4D10-BCCD-F482D2BB5738}"/>
              </a:ext>
            </a:extLst>
          </p:cNvPr>
          <p:cNvSpPr/>
          <p:nvPr/>
        </p:nvSpPr>
        <p:spPr>
          <a:xfrm>
            <a:off x="2359576" y="3775945"/>
            <a:ext cx="1466166" cy="395845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tx1"/>
            </a:solidFill>
            <a:miter lim="400000"/>
          </a:ln>
          <a:effectLst/>
        </p:spPr>
        <p:txBody>
          <a:bodyPr wrap="square" lIns="161164" tIns="161164" rIns="161164" bIns="161164" numCol="1" anchor="ctr">
            <a:noAutofit/>
          </a:bodyPr>
          <a:lstStyle/>
          <a:p>
            <a:pPr marL="0" marR="0" lvl="0" indent="0" algn="l" defTabSz="27315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kumimoji="0" sz="2199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  <a:sym typeface="HarmonyOS Sans SC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241609AD-9EFF-4D87-A5D2-5C3CFFB4A979}"/>
              </a:ext>
            </a:extLst>
          </p:cNvPr>
          <p:cNvSpPr/>
          <p:nvPr/>
        </p:nvSpPr>
        <p:spPr>
          <a:xfrm>
            <a:off x="3894111" y="3773430"/>
            <a:ext cx="1387950" cy="395845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tx1"/>
            </a:solidFill>
            <a:miter lim="400000"/>
          </a:ln>
          <a:effectLst/>
        </p:spPr>
        <p:txBody>
          <a:bodyPr wrap="square" lIns="161164" tIns="161164" rIns="161164" bIns="161164" numCol="1" anchor="ctr">
            <a:noAutofit/>
          </a:bodyPr>
          <a:lstStyle/>
          <a:p>
            <a:pPr marL="0" marR="0" lvl="0" indent="0" algn="l" defTabSz="27315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kumimoji="0" sz="2199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  <a:sym typeface="HarmonyOS Sans SC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5C105E3F-1741-4007-A6DA-908CBB1D3C34}"/>
              </a:ext>
            </a:extLst>
          </p:cNvPr>
          <p:cNvSpPr/>
          <p:nvPr/>
        </p:nvSpPr>
        <p:spPr>
          <a:xfrm>
            <a:off x="2370365" y="4398027"/>
            <a:ext cx="1452352" cy="395845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tx1"/>
            </a:solidFill>
            <a:miter lim="400000"/>
          </a:ln>
          <a:effectLst/>
        </p:spPr>
        <p:txBody>
          <a:bodyPr wrap="square" lIns="161164" tIns="161164" rIns="161164" bIns="161164" numCol="1" anchor="ctr">
            <a:noAutofit/>
          </a:bodyPr>
          <a:lstStyle/>
          <a:p>
            <a:pPr marL="0" marR="0" lvl="0" indent="0" algn="l" defTabSz="27315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kumimoji="0" sz="2199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  <a:sym typeface="HarmonyOS Sans SC"/>
            </a:endParaRPr>
          </a:p>
        </p:txBody>
      </p:sp>
      <p:sp>
        <p:nvSpPr>
          <p:cNvPr id="12" name="矩形">
            <a:extLst>
              <a:ext uri="{FF2B5EF4-FFF2-40B4-BE49-F238E27FC236}">
                <a16:creationId xmlns:a16="http://schemas.microsoft.com/office/drawing/2014/main" id="{D5F4C92F-FAF5-4CB4-B247-6D08CAD86121}"/>
              </a:ext>
            </a:extLst>
          </p:cNvPr>
          <p:cNvSpPr/>
          <p:nvPr/>
        </p:nvSpPr>
        <p:spPr>
          <a:xfrm>
            <a:off x="2353588" y="5097791"/>
            <a:ext cx="2920514" cy="719719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tx1"/>
            </a:solidFill>
            <a:miter lim="400000"/>
          </a:ln>
          <a:effectLst/>
        </p:spPr>
        <p:txBody>
          <a:bodyPr wrap="square" lIns="161164" tIns="161164" rIns="161164" bIns="161164" numCol="1" anchor="ctr">
            <a:noAutofit/>
          </a:bodyPr>
          <a:lstStyle/>
          <a:p>
            <a:pPr marL="0" marR="0" lvl="0" indent="0" algn="l" defTabSz="27315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kumimoji="0" sz="2199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  <a:sym typeface="HarmonyOS Sans SC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49751E0-546D-4EDC-B204-18D117CA4F1E}"/>
              </a:ext>
            </a:extLst>
          </p:cNvPr>
          <p:cNvSpPr txBox="1"/>
          <p:nvPr/>
        </p:nvSpPr>
        <p:spPr>
          <a:xfrm>
            <a:off x="2433281" y="3894798"/>
            <a:ext cx="1384996" cy="184666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模块化、功能可扩展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61121EF-2468-425D-A005-D8A80CA5C72A}"/>
              </a:ext>
            </a:extLst>
          </p:cNvPr>
          <p:cNvSpPr txBox="1"/>
          <p:nvPr/>
        </p:nvSpPr>
        <p:spPr>
          <a:xfrm>
            <a:off x="2562350" y="5354840"/>
            <a:ext cx="2329997" cy="246093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lvl="0" algn="ctr">
              <a:defRPr/>
            </a:pPr>
            <a:r>
              <a:rPr lang="en-US" altLang="zh-CN" sz="1599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x86, arm, riscv, </a:t>
            </a:r>
            <a:r>
              <a:rPr lang="zh-CN" altLang="en-US" sz="1599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龙芯</a:t>
            </a:r>
            <a:r>
              <a:rPr lang="en-US" altLang="zh-CN" sz="1599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…</a:t>
            </a:r>
            <a:endParaRPr kumimoji="0" lang="en-US" altLang="zh-CN" sz="1599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CB33672-1452-48DA-A6D6-38F0DD21C48C}"/>
              </a:ext>
            </a:extLst>
          </p:cNvPr>
          <p:cNvSpPr txBox="1"/>
          <p:nvPr/>
        </p:nvSpPr>
        <p:spPr>
          <a:xfrm>
            <a:off x="4041519" y="3894798"/>
            <a:ext cx="1077218" cy="184666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易于移植和集成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B83ABC0-D378-485C-BBE6-7CE1BA17B97E}"/>
              </a:ext>
            </a:extLst>
          </p:cNvPr>
          <p:cNvSpPr txBox="1"/>
          <p:nvPr/>
        </p:nvSpPr>
        <p:spPr>
          <a:xfrm>
            <a:off x="2820966" y="4519036"/>
            <a:ext cx="615553" cy="184666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配置管理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CE3C1BB-9362-40CA-ABD2-89C729E4708B}"/>
              </a:ext>
            </a:extLst>
          </p:cNvPr>
          <p:cNvGrpSpPr/>
          <p:nvPr/>
        </p:nvGrpSpPr>
        <p:grpSpPr>
          <a:xfrm>
            <a:off x="2334409" y="2118879"/>
            <a:ext cx="1458701" cy="377876"/>
            <a:chOff x="1697053" y="2930975"/>
            <a:chExt cx="1033582" cy="550585"/>
          </a:xfrm>
        </p:grpSpPr>
        <p:sp>
          <p:nvSpPr>
            <p:cNvPr id="17" name="矩形">
              <a:extLst>
                <a:ext uri="{FF2B5EF4-FFF2-40B4-BE49-F238E27FC236}">
                  <a16:creationId xmlns:a16="http://schemas.microsoft.com/office/drawing/2014/main" id="{B36307D1-B745-4225-B009-37F97CB9AAC8}"/>
                </a:ext>
              </a:extLst>
            </p:cNvPr>
            <p:cNvSpPr/>
            <p:nvPr/>
          </p:nvSpPr>
          <p:spPr>
            <a:xfrm>
              <a:off x="1697053" y="2930975"/>
              <a:ext cx="1033582" cy="55058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161164" tIns="161164" rIns="161164" bIns="161164" numCol="1" anchor="ctr">
              <a:noAutofit/>
            </a:bodyPr>
            <a:lstStyle/>
            <a:p>
              <a:pPr marL="0" marR="0" lvl="0" indent="0" algn="l" defTabSz="27315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666666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pPr>
              <a:endParaRPr kumimoji="0" sz="2199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armonyOS Sans SC"/>
                <a:sym typeface="HarmonyOS Sans SC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9D07108-C952-4B2E-B1D4-703F81CBB846}"/>
                </a:ext>
              </a:extLst>
            </p:cNvPr>
            <p:cNvSpPr txBox="1"/>
            <p:nvPr/>
          </p:nvSpPr>
          <p:spPr>
            <a:xfrm>
              <a:off x="1920017" y="3095894"/>
              <a:ext cx="544517" cy="269068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Livecd</a:t>
              </a:r>
              <a:r>
                <a:rPr lang="zh-CN" altLang="en-US"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5" name="矩形">
            <a:extLst>
              <a:ext uri="{FF2B5EF4-FFF2-40B4-BE49-F238E27FC236}">
                <a16:creationId xmlns:a16="http://schemas.microsoft.com/office/drawing/2014/main" id="{45D0B2AB-62BD-40CB-97D5-128E45905F39}"/>
              </a:ext>
            </a:extLst>
          </p:cNvPr>
          <p:cNvSpPr/>
          <p:nvPr/>
        </p:nvSpPr>
        <p:spPr>
          <a:xfrm>
            <a:off x="419240" y="1289056"/>
            <a:ext cx="4880028" cy="539789"/>
          </a:xfrm>
          <a:prstGeom prst="rect">
            <a:avLst/>
          </a:prstGeom>
          <a:solidFill>
            <a:srgbClr val="002FA7"/>
          </a:solidFill>
          <a:ln w="3175" cap="flat">
            <a:solidFill>
              <a:srgbClr val="C4D6FA"/>
            </a:solidFill>
            <a:prstDash val="solid"/>
            <a:miter lim="400000"/>
          </a:ln>
          <a:effectLst/>
        </p:spPr>
        <p:txBody>
          <a:bodyPr wrap="square" lIns="53539" tIns="53539" rIns="53539" bIns="53539" numCol="1" anchor="t">
            <a:noAutofit/>
          </a:bodyPr>
          <a:lstStyle/>
          <a:p>
            <a:pPr marL="0" marR="0" lvl="0" indent="0" algn="l" defTabSz="1995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99" b="1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HarmonyOS Sans SC"/>
              <a:ea typeface="HarmonyOS Sans SC"/>
              <a:cs typeface="HarmonyOS Sans SC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58B5CCB-8C27-4058-A9E9-7C93C5A8413B}"/>
              </a:ext>
            </a:extLst>
          </p:cNvPr>
          <p:cNvSpPr txBox="1"/>
          <p:nvPr/>
        </p:nvSpPr>
        <p:spPr>
          <a:xfrm>
            <a:off x="2350621" y="1455237"/>
            <a:ext cx="717865" cy="2152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99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社区伙伴</a:t>
            </a:r>
          </a:p>
        </p:txBody>
      </p:sp>
      <p:sp>
        <p:nvSpPr>
          <p:cNvPr id="27" name="任意多边形 138">
            <a:extLst>
              <a:ext uri="{FF2B5EF4-FFF2-40B4-BE49-F238E27FC236}">
                <a16:creationId xmlns:a16="http://schemas.microsoft.com/office/drawing/2014/main" id="{A38B4FAA-3470-4DAE-9C9F-EE5A8BCF0BFD}"/>
              </a:ext>
            </a:extLst>
          </p:cNvPr>
          <p:cNvSpPr/>
          <p:nvPr/>
        </p:nvSpPr>
        <p:spPr>
          <a:xfrm rot="5400000">
            <a:off x="636043" y="1900683"/>
            <a:ext cx="1331751" cy="1724882"/>
          </a:xfrm>
          <a:custGeom>
            <a:avLst/>
            <a:gdLst>
              <a:gd name="connsiteX0" fmla="*/ 0 w 561177"/>
              <a:gd name="connsiteY0" fmla="*/ 2860512 h 2860512"/>
              <a:gd name="connsiteX1" fmla="*/ 0 w 561177"/>
              <a:gd name="connsiteY1" fmla="*/ 66371 h 2860512"/>
              <a:gd name="connsiteX2" fmla="*/ 212331 w 561177"/>
              <a:gd name="connsiteY2" fmla="*/ 66371 h 2860512"/>
              <a:gd name="connsiteX3" fmla="*/ 280589 w 561177"/>
              <a:gd name="connsiteY3" fmla="*/ 0 h 2860512"/>
              <a:gd name="connsiteX4" fmla="*/ 348847 w 561177"/>
              <a:gd name="connsiteY4" fmla="*/ 66371 h 2860512"/>
              <a:gd name="connsiteX5" fmla="*/ 561177 w 561177"/>
              <a:gd name="connsiteY5" fmla="*/ 66371 h 2860512"/>
              <a:gd name="connsiteX6" fmla="*/ 561177 w 561177"/>
              <a:gd name="connsiteY6" fmla="*/ 2860512 h 286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1177" h="2860512">
                <a:moveTo>
                  <a:pt x="0" y="2860512"/>
                </a:moveTo>
                <a:lnTo>
                  <a:pt x="0" y="66371"/>
                </a:lnTo>
                <a:lnTo>
                  <a:pt x="212331" y="66371"/>
                </a:lnTo>
                <a:lnTo>
                  <a:pt x="280589" y="0"/>
                </a:lnTo>
                <a:lnTo>
                  <a:pt x="348847" y="66371"/>
                </a:lnTo>
                <a:lnTo>
                  <a:pt x="561177" y="66371"/>
                </a:lnTo>
                <a:lnTo>
                  <a:pt x="561177" y="2860512"/>
                </a:lnTo>
                <a:close/>
              </a:path>
            </a:pathLst>
          </a:custGeom>
          <a:noFill/>
          <a:ln w="952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任意多边形 136">
            <a:extLst>
              <a:ext uri="{FF2B5EF4-FFF2-40B4-BE49-F238E27FC236}">
                <a16:creationId xmlns:a16="http://schemas.microsoft.com/office/drawing/2014/main" id="{AE37AF42-F9A5-4B2C-83CB-50B902E1996B}"/>
              </a:ext>
            </a:extLst>
          </p:cNvPr>
          <p:cNvSpPr/>
          <p:nvPr/>
        </p:nvSpPr>
        <p:spPr>
          <a:xfrm rot="5400000">
            <a:off x="797300" y="3389501"/>
            <a:ext cx="1005779" cy="1778674"/>
          </a:xfrm>
          <a:custGeom>
            <a:avLst/>
            <a:gdLst>
              <a:gd name="connsiteX0" fmla="*/ 0 w 396001"/>
              <a:gd name="connsiteY0" fmla="*/ 2860512 h 2860512"/>
              <a:gd name="connsiteX1" fmla="*/ 0 w 396001"/>
              <a:gd name="connsiteY1" fmla="*/ 66371 h 2860512"/>
              <a:gd name="connsiteX2" fmla="*/ 129743 w 396001"/>
              <a:gd name="connsiteY2" fmla="*/ 66371 h 2860512"/>
              <a:gd name="connsiteX3" fmla="*/ 198001 w 396001"/>
              <a:gd name="connsiteY3" fmla="*/ 0 h 2860512"/>
              <a:gd name="connsiteX4" fmla="*/ 266259 w 396001"/>
              <a:gd name="connsiteY4" fmla="*/ 66371 h 2860512"/>
              <a:gd name="connsiteX5" fmla="*/ 396001 w 396001"/>
              <a:gd name="connsiteY5" fmla="*/ 66371 h 2860512"/>
              <a:gd name="connsiteX6" fmla="*/ 396001 w 396001"/>
              <a:gd name="connsiteY6" fmla="*/ 2860512 h 286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01" h="2860512">
                <a:moveTo>
                  <a:pt x="0" y="2860512"/>
                </a:moveTo>
                <a:lnTo>
                  <a:pt x="0" y="66371"/>
                </a:lnTo>
                <a:lnTo>
                  <a:pt x="129743" y="66371"/>
                </a:lnTo>
                <a:lnTo>
                  <a:pt x="198001" y="0"/>
                </a:lnTo>
                <a:lnTo>
                  <a:pt x="266259" y="66371"/>
                </a:lnTo>
                <a:lnTo>
                  <a:pt x="396001" y="66371"/>
                </a:lnTo>
                <a:lnTo>
                  <a:pt x="396001" y="2860512"/>
                </a:lnTo>
                <a:close/>
              </a:path>
            </a:pathLst>
          </a:custGeom>
          <a:noFill/>
          <a:ln w="952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任意多边形 139">
            <a:extLst>
              <a:ext uri="{FF2B5EF4-FFF2-40B4-BE49-F238E27FC236}">
                <a16:creationId xmlns:a16="http://schemas.microsoft.com/office/drawing/2014/main" id="{5D5AE4F5-7BAA-4633-BCA5-7C97E99B84BD}"/>
              </a:ext>
            </a:extLst>
          </p:cNvPr>
          <p:cNvSpPr/>
          <p:nvPr/>
        </p:nvSpPr>
        <p:spPr>
          <a:xfrm rot="5400000">
            <a:off x="919357" y="4581341"/>
            <a:ext cx="719720" cy="1770286"/>
          </a:xfrm>
          <a:custGeom>
            <a:avLst/>
            <a:gdLst>
              <a:gd name="connsiteX0" fmla="*/ 0 w 720001"/>
              <a:gd name="connsiteY0" fmla="*/ 2860512 h 2860512"/>
              <a:gd name="connsiteX1" fmla="*/ 0 w 720001"/>
              <a:gd name="connsiteY1" fmla="*/ 66371 h 2860512"/>
              <a:gd name="connsiteX2" fmla="*/ 291743 w 720001"/>
              <a:gd name="connsiteY2" fmla="*/ 66371 h 2860512"/>
              <a:gd name="connsiteX3" fmla="*/ 360001 w 720001"/>
              <a:gd name="connsiteY3" fmla="*/ 0 h 2860512"/>
              <a:gd name="connsiteX4" fmla="*/ 428259 w 720001"/>
              <a:gd name="connsiteY4" fmla="*/ 66371 h 2860512"/>
              <a:gd name="connsiteX5" fmla="*/ 720001 w 720001"/>
              <a:gd name="connsiteY5" fmla="*/ 66371 h 2860512"/>
              <a:gd name="connsiteX6" fmla="*/ 720001 w 720001"/>
              <a:gd name="connsiteY6" fmla="*/ 2860512 h 286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0001" h="2860512">
                <a:moveTo>
                  <a:pt x="0" y="2860512"/>
                </a:moveTo>
                <a:lnTo>
                  <a:pt x="0" y="66371"/>
                </a:lnTo>
                <a:lnTo>
                  <a:pt x="291743" y="66371"/>
                </a:lnTo>
                <a:lnTo>
                  <a:pt x="360001" y="0"/>
                </a:lnTo>
                <a:lnTo>
                  <a:pt x="428259" y="66371"/>
                </a:lnTo>
                <a:lnTo>
                  <a:pt x="720001" y="66371"/>
                </a:lnTo>
                <a:lnTo>
                  <a:pt x="720001" y="2860512"/>
                </a:lnTo>
                <a:close/>
              </a:path>
            </a:pathLst>
          </a:custGeom>
          <a:noFill/>
          <a:ln w="9525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799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矩形">
            <a:extLst>
              <a:ext uri="{FF2B5EF4-FFF2-40B4-BE49-F238E27FC236}">
                <a16:creationId xmlns:a16="http://schemas.microsoft.com/office/drawing/2014/main" id="{D364BAD3-1057-41CE-9EBB-EFAC0BF96C36}"/>
              </a:ext>
            </a:extLst>
          </p:cNvPr>
          <p:cNvSpPr/>
          <p:nvPr/>
        </p:nvSpPr>
        <p:spPr>
          <a:xfrm>
            <a:off x="3902929" y="4398027"/>
            <a:ext cx="1387950" cy="395845"/>
          </a:xfrm>
          <a:prstGeom prst="rect">
            <a:avLst/>
          </a:prstGeom>
          <a:solidFill>
            <a:srgbClr val="FFFFFF"/>
          </a:solidFill>
          <a:ln w="6350" cap="flat">
            <a:solidFill>
              <a:schemeClr val="tx1"/>
            </a:solidFill>
            <a:miter lim="400000"/>
          </a:ln>
          <a:effectLst/>
        </p:spPr>
        <p:txBody>
          <a:bodyPr wrap="square" lIns="161164" tIns="161164" rIns="161164" bIns="161164" numCol="1" anchor="ctr">
            <a:noAutofit/>
          </a:bodyPr>
          <a:lstStyle/>
          <a:p>
            <a:pPr marL="0" marR="0" lvl="0" indent="0" algn="l" defTabSz="27315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>
                <a:solidFill>
                  <a:srgbClr val="666666"/>
                </a:solidFill>
                <a:latin typeface="HarmonyOS Sans SC"/>
                <a:ea typeface="HarmonyOS Sans SC"/>
                <a:cs typeface="HarmonyOS Sans SC"/>
                <a:sym typeface="HarmonyOS Sans SC"/>
              </a:defRPr>
            </a:pPr>
            <a:endParaRPr kumimoji="0" sz="2199" b="0" i="0" u="none" strike="noStrike" kern="120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armonyOS Sans SC"/>
              <a:sym typeface="HarmonyOS Sans SC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AE4FCE9-B2A0-4C61-AB27-2F7FBBD8CDF1}"/>
              </a:ext>
            </a:extLst>
          </p:cNvPr>
          <p:cNvSpPr txBox="1"/>
          <p:nvPr/>
        </p:nvSpPr>
        <p:spPr>
          <a:xfrm>
            <a:off x="3981352" y="4519036"/>
            <a:ext cx="1231106" cy="184666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无人值守与批量化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075B3D5-AC10-4F11-83B2-8E71A5FA8129}"/>
              </a:ext>
            </a:extLst>
          </p:cNvPr>
          <p:cNvGrpSpPr/>
          <p:nvPr/>
        </p:nvGrpSpPr>
        <p:grpSpPr>
          <a:xfrm>
            <a:off x="3860985" y="2118879"/>
            <a:ext cx="1387949" cy="377876"/>
            <a:chOff x="1697053" y="2930975"/>
            <a:chExt cx="1033582" cy="550585"/>
          </a:xfrm>
        </p:grpSpPr>
        <p:sp>
          <p:nvSpPr>
            <p:cNvPr id="33" name="矩形">
              <a:extLst>
                <a:ext uri="{FF2B5EF4-FFF2-40B4-BE49-F238E27FC236}">
                  <a16:creationId xmlns:a16="http://schemas.microsoft.com/office/drawing/2014/main" id="{93A5984E-38F6-4745-9126-040ABBFF1858}"/>
                </a:ext>
              </a:extLst>
            </p:cNvPr>
            <p:cNvSpPr/>
            <p:nvPr/>
          </p:nvSpPr>
          <p:spPr>
            <a:xfrm>
              <a:off x="1697053" y="2930975"/>
              <a:ext cx="1033582" cy="55058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161164" tIns="161164" rIns="161164" bIns="161164" numCol="1" anchor="ctr">
              <a:noAutofit/>
            </a:bodyPr>
            <a:lstStyle/>
            <a:p>
              <a:pPr marL="0" marR="0" lvl="0" indent="0" algn="l" defTabSz="27315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666666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pPr>
              <a:endParaRPr kumimoji="0" sz="2199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armonyOS Sans SC"/>
                <a:sym typeface="HarmonyOS Sans SC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0FB1B85-BB42-4CC8-9831-2D859B3B837D}"/>
                </a:ext>
              </a:extLst>
            </p:cNvPr>
            <p:cNvSpPr txBox="1"/>
            <p:nvPr/>
          </p:nvSpPr>
          <p:spPr>
            <a:xfrm>
              <a:off x="1848487" y="3095894"/>
              <a:ext cx="687588" cy="269068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支持边缘设备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DDA577B-EC4B-470C-BCB1-63E6C0333C81}"/>
              </a:ext>
            </a:extLst>
          </p:cNvPr>
          <p:cNvGrpSpPr/>
          <p:nvPr/>
        </p:nvGrpSpPr>
        <p:grpSpPr>
          <a:xfrm>
            <a:off x="2317262" y="2586792"/>
            <a:ext cx="2942832" cy="377876"/>
            <a:chOff x="1697053" y="2930975"/>
            <a:chExt cx="1033582" cy="550585"/>
          </a:xfrm>
        </p:grpSpPr>
        <p:sp>
          <p:nvSpPr>
            <p:cNvPr id="36" name="矩形">
              <a:extLst>
                <a:ext uri="{FF2B5EF4-FFF2-40B4-BE49-F238E27FC236}">
                  <a16:creationId xmlns:a16="http://schemas.microsoft.com/office/drawing/2014/main" id="{018672ED-BC05-4DD0-ADCF-DE8055A860CD}"/>
                </a:ext>
              </a:extLst>
            </p:cNvPr>
            <p:cNvSpPr/>
            <p:nvPr/>
          </p:nvSpPr>
          <p:spPr>
            <a:xfrm>
              <a:off x="1697053" y="2930975"/>
              <a:ext cx="1033582" cy="55058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161164" tIns="161164" rIns="161164" bIns="161164" numCol="1" anchor="ctr">
              <a:noAutofit/>
            </a:bodyPr>
            <a:lstStyle/>
            <a:p>
              <a:pPr marL="0" marR="0" lvl="0" indent="0" algn="l" defTabSz="27315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666666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pPr>
              <a:endParaRPr kumimoji="0" sz="2199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armonyOS Sans SC"/>
                <a:sym typeface="HarmonyOS Sans SC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786C45AE-B10E-442B-BF93-D717516DBE15}"/>
                </a:ext>
              </a:extLst>
            </p:cNvPr>
            <p:cNvSpPr txBox="1"/>
            <p:nvPr/>
          </p:nvSpPr>
          <p:spPr>
            <a:xfrm>
              <a:off x="1804545" y="3090309"/>
              <a:ext cx="827531" cy="269068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</a:t>
              </a:r>
              <a:r>
                <a:rPr lang="en-US" altLang="zh-CN"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oeDepoly</a:t>
              </a:r>
              <a:r>
                <a:rPr lang="zh-CN" altLang="en-US"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，覆盖</a:t>
              </a:r>
              <a:r>
                <a:rPr lang="en-US" altLang="zh-CN"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20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部署场景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2D2A377-C864-44BA-88F3-4448BFE6788D}"/>
              </a:ext>
            </a:extLst>
          </p:cNvPr>
          <p:cNvGrpSpPr/>
          <p:nvPr/>
        </p:nvGrpSpPr>
        <p:grpSpPr>
          <a:xfrm>
            <a:off x="2317262" y="3032355"/>
            <a:ext cx="2942832" cy="377876"/>
            <a:chOff x="1697053" y="2930975"/>
            <a:chExt cx="1033582" cy="550585"/>
          </a:xfrm>
        </p:grpSpPr>
        <p:sp>
          <p:nvSpPr>
            <p:cNvPr id="39" name="矩形">
              <a:extLst>
                <a:ext uri="{FF2B5EF4-FFF2-40B4-BE49-F238E27FC236}">
                  <a16:creationId xmlns:a16="http://schemas.microsoft.com/office/drawing/2014/main" id="{DB9B1F8F-27AB-4ECE-8BE0-E144367073E0}"/>
                </a:ext>
              </a:extLst>
            </p:cNvPr>
            <p:cNvSpPr/>
            <p:nvPr/>
          </p:nvSpPr>
          <p:spPr>
            <a:xfrm>
              <a:off x="1697053" y="2930975"/>
              <a:ext cx="1033582" cy="550585"/>
            </a:xfrm>
            <a:prstGeom prst="rect">
              <a:avLst/>
            </a:prstGeom>
            <a:solidFill>
              <a:srgbClr val="FFFFFF"/>
            </a:solidFill>
            <a:ln w="6350" cap="flat">
              <a:solidFill>
                <a:schemeClr val="tx1"/>
              </a:solidFill>
              <a:miter lim="400000"/>
            </a:ln>
            <a:effectLst/>
          </p:spPr>
          <p:txBody>
            <a:bodyPr wrap="square" lIns="161164" tIns="161164" rIns="161164" bIns="161164" numCol="1" anchor="ctr">
              <a:noAutofit/>
            </a:bodyPr>
            <a:lstStyle/>
            <a:p>
              <a:pPr marL="0" marR="0" lvl="0" indent="0" algn="l" defTabSz="27315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>
                  <a:solidFill>
                    <a:srgbClr val="666666"/>
                  </a:solidFill>
                  <a:latin typeface="HarmonyOS Sans SC"/>
                  <a:ea typeface="HarmonyOS Sans SC"/>
                  <a:cs typeface="HarmonyOS Sans SC"/>
                  <a:sym typeface="HarmonyOS Sans SC"/>
                </a:defRPr>
              </a:pPr>
              <a:endParaRPr kumimoji="0" sz="2199" b="0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armonyOS Sans SC"/>
                <a:sym typeface="HarmonyOS Sans SC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7CF6BDF9-84EA-4E1A-82E3-C09E02E128C0}"/>
                </a:ext>
              </a:extLst>
            </p:cNvPr>
            <p:cNvSpPr txBox="1"/>
            <p:nvPr/>
          </p:nvSpPr>
          <p:spPr>
            <a:xfrm>
              <a:off x="1804545" y="3090309"/>
              <a:ext cx="827531" cy="269068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</a:t>
              </a:r>
              <a:r>
                <a:rPr lang="en-US" altLang="zh-CN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Copilot</a:t>
              </a:r>
              <a:r>
                <a:rPr lang="zh-CN" altLang="en-US" sz="12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，智能化编码提示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0482CA65-430A-4534-AA90-5F82A1B45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240" y="1289056"/>
            <a:ext cx="6006206" cy="45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AD055-541D-4B07-D93E-441C2524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安装部署：</a:t>
            </a:r>
            <a:r>
              <a:rPr kumimoji="1" lang="en-US" altLang="zh-CN" dirty="0" err="1"/>
              <a:t>oeDeploy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低门槛、易扩展、面向开发者</a:t>
            </a:r>
          </a:p>
        </p:txBody>
      </p:sp>
      <p:sp>
        <p:nvSpPr>
          <p:cNvPr id="3" name="六边形 2">
            <a:extLst>
              <a:ext uri="{FF2B5EF4-FFF2-40B4-BE49-F238E27FC236}">
                <a16:creationId xmlns:a16="http://schemas.microsoft.com/office/drawing/2014/main" id="{D4814B59-8B99-46FF-9339-5F91D8681C84}"/>
              </a:ext>
            </a:extLst>
          </p:cNvPr>
          <p:cNvSpPr/>
          <p:nvPr/>
        </p:nvSpPr>
        <p:spPr>
          <a:xfrm>
            <a:off x="437761" y="1946768"/>
            <a:ext cx="1652930" cy="14249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6A7543C-C23D-435B-92CA-D3F869F0AFF4}"/>
              </a:ext>
            </a:extLst>
          </p:cNvPr>
          <p:cNvCxnSpPr>
            <a:cxnSpLocks/>
          </p:cNvCxnSpPr>
          <p:nvPr/>
        </p:nvCxnSpPr>
        <p:spPr>
          <a:xfrm flipV="1">
            <a:off x="984797" y="2362660"/>
            <a:ext cx="1318260" cy="2654193"/>
          </a:xfrm>
          <a:prstGeom prst="line">
            <a:avLst/>
          </a:prstGeom>
          <a:ln w="2222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六边形 7">
            <a:extLst>
              <a:ext uri="{FF2B5EF4-FFF2-40B4-BE49-F238E27FC236}">
                <a16:creationId xmlns:a16="http://schemas.microsoft.com/office/drawing/2014/main" id="{F9CD1375-A8D1-42F8-A1AF-12CAC5218AF7}"/>
              </a:ext>
            </a:extLst>
          </p:cNvPr>
          <p:cNvSpPr/>
          <p:nvPr/>
        </p:nvSpPr>
        <p:spPr>
          <a:xfrm>
            <a:off x="1198157" y="4011495"/>
            <a:ext cx="1652930" cy="14249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E82E69-C76E-4B5B-AD86-C4D3CE6DBE3B}"/>
              </a:ext>
            </a:extLst>
          </p:cNvPr>
          <p:cNvSpPr txBox="1"/>
          <p:nvPr/>
        </p:nvSpPr>
        <p:spPr>
          <a:xfrm>
            <a:off x="1329144" y="4517584"/>
            <a:ext cx="139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</a:p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安装部署工具</a:t>
            </a:r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mins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CDFF02-0A78-45FB-BD03-0C50DB713F49}"/>
              </a:ext>
            </a:extLst>
          </p:cNvPr>
          <p:cNvSpPr txBox="1"/>
          <p:nvPr/>
        </p:nvSpPr>
        <p:spPr>
          <a:xfrm>
            <a:off x="583377" y="2539314"/>
            <a:ext cx="139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普通开发者</a:t>
            </a:r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4~20 H</a:t>
            </a:r>
          </a:p>
        </p:txBody>
      </p:sp>
      <p:sp>
        <p:nvSpPr>
          <p:cNvPr id="12" name="Shape 4006">
            <a:extLst>
              <a:ext uri="{FF2B5EF4-FFF2-40B4-BE49-F238E27FC236}">
                <a16:creationId xmlns:a16="http://schemas.microsoft.com/office/drawing/2014/main" id="{BC456E5D-678F-42DB-AC3F-59FFB6AE1015}"/>
              </a:ext>
            </a:extLst>
          </p:cNvPr>
          <p:cNvSpPr/>
          <p:nvPr/>
        </p:nvSpPr>
        <p:spPr>
          <a:xfrm>
            <a:off x="1108998" y="2141830"/>
            <a:ext cx="339712" cy="32423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D2C8AA-F6AC-42DB-BF75-5EE361A560FC}"/>
              </a:ext>
            </a:extLst>
          </p:cNvPr>
          <p:cNvSpPr txBox="1"/>
          <p:nvPr/>
        </p:nvSpPr>
        <p:spPr>
          <a:xfrm>
            <a:off x="859898" y="3529739"/>
            <a:ext cx="156805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典型</a:t>
            </a: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环境部署</a:t>
            </a:r>
          </a:p>
        </p:txBody>
      </p:sp>
      <p:sp>
        <p:nvSpPr>
          <p:cNvPr id="16" name="六边形 15">
            <a:extLst>
              <a:ext uri="{FF2B5EF4-FFF2-40B4-BE49-F238E27FC236}">
                <a16:creationId xmlns:a16="http://schemas.microsoft.com/office/drawing/2014/main" id="{51C2AA30-4E08-42DE-B4F1-0D8E8983C25F}"/>
              </a:ext>
            </a:extLst>
          </p:cNvPr>
          <p:cNvSpPr/>
          <p:nvPr/>
        </p:nvSpPr>
        <p:spPr>
          <a:xfrm>
            <a:off x="3985846" y="2513505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六边形 16">
            <a:extLst>
              <a:ext uri="{FF2B5EF4-FFF2-40B4-BE49-F238E27FC236}">
                <a16:creationId xmlns:a16="http://schemas.microsoft.com/office/drawing/2014/main" id="{BF1D5C57-536F-4A99-95EB-BA96E3C4BFDA}"/>
              </a:ext>
            </a:extLst>
          </p:cNvPr>
          <p:cNvSpPr/>
          <p:nvPr/>
        </p:nvSpPr>
        <p:spPr>
          <a:xfrm>
            <a:off x="4887409" y="3985301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六边形 18">
            <a:extLst>
              <a:ext uri="{FF2B5EF4-FFF2-40B4-BE49-F238E27FC236}">
                <a16:creationId xmlns:a16="http://schemas.microsoft.com/office/drawing/2014/main" id="{C20E0588-E4A6-4EC1-B630-ABDCCFF71166}"/>
              </a:ext>
            </a:extLst>
          </p:cNvPr>
          <p:cNvSpPr/>
          <p:nvPr/>
        </p:nvSpPr>
        <p:spPr>
          <a:xfrm>
            <a:off x="5787109" y="2508359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0B87D67-455D-4D2B-B303-768450CCE0F1}"/>
              </a:ext>
            </a:extLst>
          </p:cNvPr>
          <p:cNvSpPr txBox="1"/>
          <p:nvPr/>
        </p:nvSpPr>
        <p:spPr>
          <a:xfrm>
            <a:off x="5756716" y="2828074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六边形 21">
            <a:extLst>
              <a:ext uri="{FF2B5EF4-FFF2-40B4-BE49-F238E27FC236}">
                <a16:creationId xmlns:a16="http://schemas.microsoft.com/office/drawing/2014/main" id="{9BD48841-4A27-467F-9253-F24A36E654DE}"/>
              </a:ext>
            </a:extLst>
          </p:cNvPr>
          <p:cNvSpPr/>
          <p:nvPr/>
        </p:nvSpPr>
        <p:spPr>
          <a:xfrm>
            <a:off x="5786250" y="3491268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8AF89E-8F8A-4AEB-B9D7-07756884B3F3}"/>
              </a:ext>
            </a:extLst>
          </p:cNvPr>
          <p:cNvSpPr txBox="1"/>
          <p:nvPr/>
        </p:nvSpPr>
        <p:spPr>
          <a:xfrm>
            <a:off x="4849531" y="4302481"/>
            <a:ext cx="11192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b="1" u="sng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EulerPipeline</a:t>
            </a:r>
            <a:endParaRPr lang="zh-CN" altLang="en-US" sz="1100" b="1" u="sng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2441CE7-521B-440E-BE22-FE12A65E0F85}"/>
              </a:ext>
            </a:extLst>
          </p:cNvPr>
          <p:cNvSpPr txBox="1"/>
          <p:nvPr/>
        </p:nvSpPr>
        <p:spPr>
          <a:xfrm>
            <a:off x="4549625" y="524482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易扩展的插件框架</a:t>
            </a:r>
          </a:p>
        </p:txBody>
      </p:sp>
      <p:sp>
        <p:nvSpPr>
          <p:cNvPr id="31" name="Shape 2939">
            <a:extLst>
              <a:ext uri="{FF2B5EF4-FFF2-40B4-BE49-F238E27FC236}">
                <a16:creationId xmlns:a16="http://schemas.microsoft.com/office/drawing/2014/main" id="{628E5D1F-9C6C-466B-A8C2-78096BE2715D}"/>
              </a:ext>
            </a:extLst>
          </p:cNvPr>
          <p:cNvSpPr/>
          <p:nvPr/>
        </p:nvSpPr>
        <p:spPr>
          <a:xfrm>
            <a:off x="1820970" y="4110282"/>
            <a:ext cx="407302" cy="407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8" name="六边形 37">
            <a:extLst>
              <a:ext uri="{FF2B5EF4-FFF2-40B4-BE49-F238E27FC236}">
                <a16:creationId xmlns:a16="http://schemas.microsoft.com/office/drawing/2014/main" id="{1D643C7B-E993-45CF-9EB0-91841A2D9814}"/>
              </a:ext>
            </a:extLst>
          </p:cNvPr>
          <p:cNvSpPr/>
          <p:nvPr/>
        </p:nvSpPr>
        <p:spPr>
          <a:xfrm>
            <a:off x="4888624" y="3000966"/>
            <a:ext cx="1045207" cy="901040"/>
          </a:xfrm>
          <a:prstGeom prst="hexagon">
            <a:avLst/>
          </a:prstGeom>
          <a:noFill/>
          <a:ln w="38100">
            <a:solidFill>
              <a:srgbClr val="002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51345AF-3443-4524-890B-68C87769C108}"/>
              </a:ext>
            </a:extLst>
          </p:cNvPr>
          <p:cNvSpPr txBox="1"/>
          <p:nvPr/>
        </p:nvSpPr>
        <p:spPr>
          <a:xfrm>
            <a:off x="4858882" y="3320681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</a:rPr>
              <a:t>oeDeploy</a:t>
            </a:r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六边形 46">
            <a:extLst>
              <a:ext uri="{FF2B5EF4-FFF2-40B4-BE49-F238E27FC236}">
                <a16:creationId xmlns:a16="http://schemas.microsoft.com/office/drawing/2014/main" id="{CB2BC932-B21C-491B-AF17-897C76264D44}"/>
              </a:ext>
            </a:extLst>
          </p:cNvPr>
          <p:cNvSpPr/>
          <p:nvPr/>
        </p:nvSpPr>
        <p:spPr>
          <a:xfrm>
            <a:off x="3987710" y="3496920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FD8915B-EAFD-4B99-8011-0354F2B31C4B}"/>
              </a:ext>
            </a:extLst>
          </p:cNvPr>
          <p:cNvSpPr txBox="1"/>
          <p:nvPr/>
        </p:nvSpPr>
        <p:spPr>
          <a:xfrm>
            <a:off x="3957317" y="3816635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u="sng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EulerMaker</a:t>
            </a:r>
            <a:endParaRPr lang="zh-CN" altLang="en-US" sz="1200" b="1" u="sng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六边形 48">
            <a:extLst>
              <a:ext uri="{FF2B5EF4-FFF2-40B4-BE49-F238E27FC236}">
                <a16:creationId xmlns:a16="http://schemas.microsoft.com/office/drawing/2014/main" id="{F02A20BD-04E4-461B-82AF-125DB6AA37BB}"/>
              </a:ext>
            </a:extLst>
          </p:cNvPr>
          <p:cNvSpPr/>
          <p:nvPr/>
        </p:nvSpPr>
        <p:spPr>
          <a:xfrm>
            <a:off x="4894034" y="2014326"/>
            <a:ext cx="1045207" cy="90104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52F85B0-9015-4F0F-A7AC-AAD3A1B4102A}"/>
              </a:ext>
            </a:extLst>
          </p:cNvPr>
          <p:cNvSpPr txBox="1"/>
          <p:nvPr/>
        </p:nvSpPr>
        <p:spPr>
          <a:xfrm>
            <a:off x="4857016" y="2348329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Kafka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AFB3BC4D-90A0-45FB-ADD7-ECA53D681205}"/>
              </a:ext>
            </a:extLst>
          </p:cNvPr>
          <p:cNvSpPr txBox="1"/>
          <p:nvPr/>
        </p:nvSpPr>
        <p:spPr>
          <a:xfrm>
            <a:off x="6754103" y="3183481"/>
            <a:ext cx="678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DBC1D4-C4A2-4FFC-8972-C9888A6F898D}"/>
              </a:ext>
            </a:extLst>
          </p:cNvPr>
          <p:cNvSpPr txBox="1"/>
          <p:nvPr/>
        </p:nvSpPr>
        <p:spPr>
          <a:xfrm>
            <a:off x="5743501" y="3803045"/>
            <a:ext cx="1119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kubeflow</a:t>
            </a:r>
            <a:endParaRPr lang="zh-CN" altLang="en-US" sz="1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Shape 2816">
            <a:extLst>
              <a:ext uri="{FF2B5EF4-FFF2-40B4-BE49-F238E27FC236}">
                <a16:creationId xmlns:a16="http://schemas.microsoft.com/office/drawing/2014/main" id="{3F618FC3-734E-4F60-87AC-DB6113EAA669}"/>
              </a:ext>
            </a:extLst>
          </p:cNvPr>
          <p:cNvSpPr/>
          <p:nvPr/>
        </p:nvSpPr>
        <p:spPr>
          <a:xfrm>
            <a:off x="8248094" y="1966261"/>
            <a:ext cx="579010" cy="579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BAEC2436-AEE9-4B4C-9CA7-1B2A9C1003AD}"/>
              </a:ext>
            </a:extLst>
          </p:cNvPr>
          <p:cNvSpPr txBox="1"/>
          <p:nvPr/>
        </p:nvSpPr>
        <p:spPr>
          <a:xfrm>
            <a:off x="8086193" y="25626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插件商店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0419BCBA-311D-4CE2-AA01-36DEAF9ED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92" y="4396133"/>
            <a:ext cx="552381" cy="571429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0EE48780-969F-4623-BAFE-6CBA8F7FA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124" y="4406809"/>
            <a:ext cx="457143" cy="571429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867BDA2-10D5-40E3-8AB0-4EE5D3854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898" y="4404943"/>
            <a:ext cx="340136" cy="571429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EBD6148-3939-45F7-88A4-4BB162CDA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9532" y="4424500"/>
            <a:ext cx="275995" cy="514693"/>
          </a:xfrm>
          <a:prstGeom prst="rect">
            <a:avLst/>
          </a:prstGeom>
        </p:spPr>
      </p:pic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65F04976-866D-417A-ACA5-E4E894EB11FF}"/>
              </a:ext>
            </a:extLst>
          </p:cNvPr>
          <p:cNvSpPr/>
          <p:nvPr/>
        </p:nvSpPr>
        <p:spPr>
          <a:xfrm>
            <a:off x="8139037" y="4225521"/>
            <a:ext cx="2632166" cy="878226"/>
          </a:xfrm>
          <a:prstGeom prst="roundRect">
            <a:avLst/>
          </a:prstGeom>
          <a:noFill/>
          <a:ln w="28575">
            <a:solidFill>
              <a:srgbClr val="002F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4DA891D-2902-4FB2-80DC-A48F61181621}"/>
              </a:ext>
            </a:extLst>
          </p:cNvPr>
          <p:cNvSpPr txBox="1"/>
          <p:nvPr/>
        </p:nvSpPr>
        <p:spPr>
          <a:xfrm>
            <a:off x="9688855" y="257755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海量软件包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1A1CE81-FA7E-45FC-96FA-339611BC61AE}"/>
              </a:ext>
            </a:extLst>
          </p:cNvPr>
          <p:cNvSpPr txBox="1"/>
          <p:nvPr/>
        </p:nvSpPr>
        <p:spPr>
          <a:xfrm>
            <a:off x="8968450" y="527772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海量软件</a:t>
            </a:r>
          </a:p>
        </p:txBody>
      </p:sp>
      <p:grpSp>
        <p:nvGrpSpPr>
          <p:cNvPr id="72" name="成组">
            <a:extLst>
              <a:ext uri="{FF2B5EF4-FFF2-40B4-BE49-F238E27FC236}">
                <a16:creationId xmlns:a16="http://schemas.microsoft.com/office/drawing/2014/main" id="{F9BD685B-A1FE-471C-9ABA-9174905911CF}"/>
              </a:ext>
            </a:extLst>
          </p:cNvPr>
          <p:cNvGrpSpPr/>
          <p:nvPr/>
        </p:nvGrpSpPr>
        <p:grpSpPr>
          <a:xfrm>
            <a:off x="8151364" y="3069020"/>
            <a:ext cx="772467" cy="719960"/>
            <a:chOff x="0" y="0"/>
            <a:chExt cx="1549400" cy="1549400"/>
          </a:xfrm>
        </p:grpSpPr>
        <p:sp>
          <p:nvSpPr>
            <p:cNvPr id="73" name="圆形">
              <a:extLst>
                <a:ext uri="{FF2B5EF4-FFF2-40B4-BE49-F238E27FC236}">
                  <a16:creationId xmlns:a16="http://schemas.microsoft.com/office/drawing/2014/main" id="{96953247-AFFF-4723-8831-BB82FE3931B8}"/>
                </a:ext>
              </a:extLst>
            </p:cNvPr>
            <p:cNvSpPr/>
            <p:nvPr/>
          </p:nvSpPr>
          <p:spPr>
            <a:xfrm>
              <a:off x="0" y="0"/>
              <a:ext cx="1549400" cy="1549400"/>
            </a:xfrm>
            <a:prstGeom prst="ellipse">
              <a:avLst/>
            </a:prstGeom>
            <a:noFill/>
            <a:ln w="12700" cap="flat">
              <a:solidFill>
                <a:srgbClr val="112EA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4" name="圆形">
              <a:extLst>
                <a:ext uri="{FF2B5EF4-FFF2-40B4-BE49-F238E27FC236}">
                  <a16:creationId xmlns:a16="http://schemas.microsoft.com/office/drawing/2014/main" id="{4CF73E1F-443C-4E42-8F77-7AC8AFE326FA}"/>
                </a:ext>
              </a:extLst>
            </p:cNvPr>
            <p:cNvSpPr/>
            <p:nvPr/>
          </p:nvSpPr>
          <p:spPr>
            <a:xfrm>
              <a:off x="98166" y="98166"/>
              <a:ext cx="1353068" cy="1353068"/>
            </a:xfrm>
            <a:prstGeom prst="ellipse">
              <a:avLst/>
            </a:prstGeom>
            <a:solidFill>
              <a:srgbClr val="112EA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75" name="图像" descr="图像">
              <a:extLst>
                <a:ext uri="{FF2B5EF4-FFF2-40B4-BE49-F238E27FC236}">
                  <a16:creationId xmlns:a16="http://schemas.microsoft.com/office/drawing/2014/main" id="{7135378D-BC4A-4155-84A8-2F4F4BB07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669" y="159669"/>
              <a:ext cx="1230062" cy="1230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76" name="成组">
            <a:extLst>
              <a:ext uri="{FF2B5EF4-FFF2-40B4-BE49-F238E27FC236}">
                <a16:creationId xmlns:a16="http://schemas.microsoft.com/office/drawing/2014/main" id="{DDDB4D2E-A414-4B67-8687-EE3ECBFA21DB}"/>
              </a:ext>
            </a:extLst>
          </p:cNvPr>
          <p:cNvGrpSpPr/>
          <p:nvPr/>
        </p:nvGrpSpPr>
        <p:grpSpPr>
          <a:xfrm>
            <a:off x="9888904" y="3084311"/>
            <a:ext cx="772467" cy="719960"/>
            <a:chOff x="0" y="0"/>
            <a:chExt cx="1549400" cy="1549400"/>
          </a:xfrm>
        </p:grpSpPr>
        <p:sp>
          <p:nvSpPr>
            <p:cNvPr id="77" name="圆形">
              <a:extLst>
                <a:ext uri="{FF2B5EF4-FFF2-40B4-BE49-F238E27FC236}">
                  <a16:creationId xmlns:a16="http://schemas.microsoft.com/office/drawing/2014/main" id="{FC009E66-B3E0-4127-AFAF-A1BBD0BEF218}"/>
                </a:ext>
              </a:extLst>
            </p:cNvPr>
            <p:cNvSpPr/>
            <p:nvPr/>
          </p:nvSpPr>
          <p:spPr>
            <a:xfrm>
              <a:off x="0" y="0"/>
              <a:ext cx="1549400" cy="1549400"/>
            </a:xfrm>
            <a:prstGeom prst="ellipse">
              <a:avLst/>
            </a:prstGeom>
            <a:noFill/>
            <a:ln w="12700" cap="flat">
              <a:solidFill>
                <a:srgbClr val="112EA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8" name="圆形">
              <a:extLst>
                <a:ext uri="{FF2B5EF4-FFF2-40B4-BE49-F238E27FC236}">
                  <a16:creationId xmlns:a16="http://schemas.microsoft.com/office/drawing/2014/main" id="{6531BAF4-6622-4819-B8DD-9FD558AE3D0D}"/>
                </a:ext>
              </a:extLst>
            </p:cNvPr>
            <p:cNvSpPr/>
            <p:nvPr/>
          </p:nvSpPr>
          <p:spPr>
            <a:xfrm>
              <a:off x="98166" y="98166"/>
              <a:ext cx="1353068" cy="1353068"/>
            </a:xfrm>
            <a:prstGeom prst="ellipse">
              <a:avLst/>
            </a:prstGeom>
            <a:solidFill>
              <a:srgbClr val="112EA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79" name="图像" descr="图像">
              <a:extLst>
                <a:ext uri="{FF2B5EF4-FFF2-40B4-BE49-F238E27FC236}">
                  <a16:creationId xmlns:a16="http://schemas.microsoft.com/office/drawing/2014/main" id="{9061B4CF-F835-4B61-8F8D-0ACECEC4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9669" y="159669"/>
              <a:ext cx="1230062" cy="12300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35F0381-9F34-4317-B41C-5B7DB313D4DF}"/>
              </a:ext>
            </a:extLst>
          </p:cNvPr>
          <p:cNvSpPr txBox="1"/>
          <p:nvPr/>
        </p:nvSpPr>
        <p:spPr>
          <a:xfrm>
            <a:off x="8049198" y="3816635"/>
            <a:ext cx="111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oeDeploy</a:t>
            </a:r>
            <a:endParaRPr lang="zh-CN" altLang="en-US" sz="1400" b="1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5A7817C-34CB-44D2-8CF6-14D5E51CEAE1}"/>
              </a:ext>
            </a:extLst>
          </p:cNvPr>
          <p:cNvSpPr txBox="1"/>
          <p:nvPr/>
        </p:nvSpPr>
        <p:spPr>
          <a:xfrm>
            <a:off x="10022144" y="3842220"/>
            <a:ext cx="639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/>
              <a:t>epkg</a:t>
            </a:r>
            <a:endParaRPr lang="zh-CN" altLang="en-US" sz="1400" b="1"/>
          </a:p>
        </p:txBody>
      </p:sp>
      <p:sp>
        <p:nvSpPr>
          <p:cNvPr id="46" name="Shape 2784">
            <a:extLst>
              <a:ext uri="{FF2B5EF4-FFF2-40B4-BE49-F238E27FC236}">
                <a16:creationId xmlns:a16="http://schemas.microsoft.com/office/drawing/2014/main" id="{AF7DE37D-70A5-4FBF-9404-1AB838F7BBC9}"/>
              </a:ext>
            </a:extLst>
          </p:cNvPr>
          <p:cNvSpPr/>
          <p:nvPr/>
        </p:nvSpPr>
        <p:spPr>
          <a:xfrm>
            <a:off x="9971568" y="1998899"/>
            <a:ext cx="516922" cy="550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002FA7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marL="0" marR="0" lvl="0" indent="0" defTabSz="4570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999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0645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AD055-541D-4B07-D93E-441C2524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oeDevPlugin</a:t>
            </a:r>
            <a:r>
              <a:rPr kumimoji="1" lang="zh-CN" altLang="en-US" dirty="0"/>
              <a:t>：高效的开发体验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DDF0F4-CBA8-4B39-80EF-A15D47230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765" y="1308711"/>
            <a:ext cx="8539742" cy="461305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CBE0EA4-5605-4D96-810E-899F7230F993}"/>
              </a:ext>
            </a:extLst>
          </p:cNvPr>
          <p:cNvSpPr txBox="1"/>
          <p:nvPr/>
        </p:nvSpPr>
        <p:spPr>
          <a:xfrm>
            <a:off x="554494" y="1308712"/>
            <a:ext cx="369946" cy="1447705"/>
          </a:xfrm>
          <a:prstGeom prst="rect">
            <a:avLst/>
          </a:prstGeom>
          <a:solidFill>
            <a:srgbClr val="002FA7"/>
          </a:solidFill>
        </p:spPr>
        <p:txBody>
          <a:bodyPr vert="eaVert" wrap="square" lIns="0" tIns="0" rIns="0" bIns="0" rtlCol="0" anchor="ctr"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596" b="1">
                <a:solidFill>
                  <a:srgbClr val="FFFFFF"/>
                </a:solidFill>
                <a:latin typeface="微软雅黑"/>
                <a:ea typeface="微软雅黑"/>
              </a:rPr>
              <a:t>简化开发</a:t>
            </a:r>
            <a:endParaRPr kumimoji="1" lang="zh-CN" altLang="en-US" sz="1596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B56A23F-CB27-4C66-AE6B-00EF05F45A8E}"/>
              </a:ext>
            </a:extLst>
          </p:cNvPr>
          <p:cNvSpPr/>
          <p:nvPr/>
        </p:nvSpPr>
        <p:spPr>
          <a:xfrm>
            <a:off x="993992" y="1308711"/>
            <a:ext cx="1944736" cy="62313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96" b="1" kern="0">
                <a:solidFill>
                  <a:srgbClr val="1D1D1A"/>
                </a:solidFill>
                <a:latin typeface="微软雅黑"/>
                <a:ea typeface="微软雅黑"/>
              </a:rPr>
              <a:t>一键拉取</a:t>
            </a:r>
            <a:endParaRPr lang="en-US" altLang="zh-CN" sz="1396" b="1" kern="0" dirty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快速拉取</a:t>
            </a:r>
            <a:r>
              <a:rPr lang="en-US" altLang="zh-CN" sz="1100" kern="0">
                <a:solidFill>
                  <a:srgbClr val="1D1D1A"/>
                </a:solidFill>
                <a:latin typeface="微软雅黑"/>
                <a:ea typeface="微软雅黑"/>
              </a:rPr>
              <a:t>openEuler</a:t>
            </a: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社区最新代码仓库，无需手动下载</a:t>
            </a:r>
            <a:endParaRPr lang="en-US" altLang="zh-CN" sz="1100" kern="0" dirty="0">
              <a:solidFill>
                <a:srgbClr val="1D1D1A"/>
              </a:solidFill>
              <a:latin typeface="微软雅黑"/>
              <a:ea typeface="微软雅黑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DF44111-6625-450A-ABE1-69D3A6111462}"/>
              </a:ext>
            </a:extLst>
          </p:cNvPr>
          <p:cNvSpPr/>
          <p:nvPr/>
        </p:nvSpPr>
        <p:spPr>
          <a:xfrm>
            <a:off x="993992" y="2133138"/>
            <a:ext cx="1944736" cy="62312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396" b="1" kern="0">
                <a:solidFill>
                  <a:srgbClr val="1D1D1A"/>
                </a:solidFill>
                <a:latin typeface="微软雅黑"/>
                <a:ea typeface="微软雅黑"/>
              </a:rPr>
              <a:t>VSCode</a:t>
            </a:r>
            <a:r>
              <a:rPr lang="zh-CN" altLang="en-US" sz="1396" b="1" kern="0">
                <a:solidFill>
                  <a:srgbClr val="1D1D1A"/>
                </a:solidFill>
                <a:latin typeface="微软雅黑"/>
                <a:ea typeface="微软雅黑"/>
              </a:rPr>
              <a:t>内直接编辑</a:t>
            </a:r>
            <a:endParaRPr lang="en-US" altLang="zh-CN" sz="1396" b="1" kern="0" dirty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直接在</a:t>
            </a:r>
            <a:r>
              <a:rPr lang="en-US" altLang="zh-CN" sz="1100" kern="0">
                <a:solidFill>
                  <a:srgbClr val="1D1D1A"/>
                </a:solidFill>
                <a:latin typeface="微软雅黑"/>
                <a:ea typeface="微软雅黑"/>
              </a:rPr>
              <a:t>VSCode</a:t>
            </a: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中</a:t>
            </a:r>
            <a:endParaRPr lang="en-US" altLang="zh-CN" sz="1100" kern="0">
              <a:solidFill>
                <a:srgbClr val="1D1D1A"/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kern="0">
                <a:solidFill>
                  <a:srgbClr val="1D1D1A"/>
                </a:solidFill>
                <a:latin typeface="微软雅黑"/>
                <a:ea typeface="微软雅黑"/>
              </a:rPr>
              <a:t>查看、编辑代码</a:t>
            </a:r>
            <a:endParaRPr lang="en-US" altLang="zh-CN" sz="1100" kern="0" dirty="0">
              <a:solidFill>
                <a:srgbClr val="1D1D1A"/>
              </a:solidFill>
              <a:latin typeface="微软雅黑"/>
              <a:ea typeface="微软雅黑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A28870D-1B50-46C0-8390-6F29A2E614B9}"/>
              </a:ext>
            </a:extLst>
          </p:cNvPr>
          <p:cNvSpPr txBox="1"/>
          <p:nvPr/>
        </p:nvSpPr>
        <p:spPr>
          <a:xfrm>
            <a:off x="549956" y="4577390"/>
            <a:ext cx="369946" cy="1381130"/>
          </a:xfrm>
          <a:prstGeom prst="rect">
            <a:avLst/>
          </a:prstGeom>
          <a:solidFill>
            <a:schemeClr val="accent5"/>
          </a:solidFill>
        </p:spPr>
        <p:txBody>
          <a:bodyPr vert="eaVert" wrap="square" lIns="0" tIns="0" rIns="0" bIns="0" rtlCol="0" anchor="ctr"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596" b="1">
                <a:solidFill>
                  <a:srgbClr val="FFFFFF"/>
                </a:solidFill>
                <a:latin typeface="微软雅黑"/>
                <a:ea typeface="微软雅黑"/>
              </a:rPr>
              <a:t>支持多版本</a:t>
            </a:r>
            <a:endParaRPr kumimoji="1" lang="zh-CN" altLang="en-US" sz="1596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E8B1EE7-EEDD-4E1E-B83F-31316A0B7858}"/>
              </a:ext>
            </a:extLst>
          </p:cNvPr>
          <p:cNvSpPr/>
          <p:nvPr/>
        </p:nvSpPr>
        <p:spPr>
          <a:xfrm>
            <a:off x="993992" y="4577390"/>
            <a:ext cx="1944736" cy="62312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96" b="1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构建</a:t>
            </a:r>
            <a:r>
              <a:rPr lang="en-US" altLang="zh-CN" sz="1396" b="1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epkg</a:t>
            </a:r>
            <a:endParaRPr lang="en-US" altLang="zh-CN" sz="1396" b="1" kern="0" dirty="0">
              <a:solidFill>
                <a:schemeClr val="accent3">
                  <a:lumMod val="50000"/>
                </a:schemeClr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除了传统的</a:t>
            </a:r>
            <a:r>
              <a:rPr lang="en-US" altLang="zh-CN" sz="1050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RPM</a:t>
            </a:r>
            <a:r>
              <a:rPr lang="zh-CN" altLang="en-US" sz="1050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软件包格式，</a:t>
            </a:r>
            <a:endParaRPr lang="en-US" altLang="zh-CN" sz="1050" kern="0">
              <a:solidFill>
                <a:schemeClr val="accent3">
                  <a:lumMod val="50000"/>
                </a:schemeClr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支持构建</a:t>
            </a:r>
            <a:r>
              <a:rPr lang="en-US" altLang="zh-CN" sz="1050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epkg</a:t>
            </a:r>
            <a:r>
              <a:rPr lang="zh-CN" altLang="en-US" sz="1050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软件包</a:t>
            </a:r>
            <a:endParaRPr lang="zh-CN" altLang="en-US" sz="1050" kern="0" dirty="0">
              <a:solidFill>
                <a:schemeClr val="accent3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FF317BD-FDBF-42AC-8983-CDCC087DD4AB}"/>
              </a:ext>
            </a:extLst>
          </p:cNvPr>
          <p:cNvSpPr txBox="1"/>
          <p:nvPr/>
        </p:nvSpPr>
        <p:spPr>
          <a:xfrm>
            <a:off x="554494" y="2926762"/>
            <a:ext cx="369946" cy="1447705"/>
          </a:xfrm>
          <a:prstGeom prst="rect">
            <a:avLst/>
          </a:prstGeom>
          <a:solidFill>
            <a:srgbClr val="5B9BD5"/>
          </a:solidFill>
        </p:spPr>
        <p:txBody>
          <a:bodyPr vert="eaVert" wrap="square" lIns="0" tIns="0" rIns="0" bIns="0" rtlCol="0" anchor="ctr"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596" b="1">
                <a:solidFill>
                  <a:srgbClr val="FFFFFF"/>
                </a:solidFill>
                <a:latin typeface="微软雅黑"/>
                <a:ea typeface="微软雅黑"/>
              </a:rPr>
              <a:t>高效集成</a:t>
            </a:r>
            <a:endParaRPr kumimoji="1" lang="zh-CN" altLang="en-US" sz="1596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794DDFB-7251-44DD-AD1C-A1A97BD6A029}"/>
              </a:ext>
            </a:extLst>
          </p:cNvPr>
          <p:cNvSpPr/>
          <p:nvPr/>
        </p:nvSpPr>
        <p:spPr>
          <a:xfrm>
            <a:off x="993992" y="5335394"/>
            <a:ext cx="1944736" cy="62312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96" b="1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灵活选择</a:t>
            </a:r>
            <a:endParaRPr lang="en-US" altLang="zh-CN" sz="1396" b="1" kern="0" dirty="0">
              <a:solidFill>
                <a:schemeClr val="accent3">
                  <a:lumMod val="50000"/>
                </a:schemeClr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开发者可以灵活选择发布格式，发布位置</a:t>
            </a:r>
            <a:endParaRPr lang="zh-CN" altLang="en-US" sz="1050" kern="0" dirty="0">
              <a:solidFill>
                <a:schemeClr val="accent3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CE5CE90-5B71-4A44-8064-928D1AB5192F}"/>
              </a:ext>
            </a:extLst>
          </p:cNvPr>
          <p:cNvSpPr/>
          <p:nvPr/>
        </p:nvSpPr>
        <p:spPr>
          <a:xfrm>
            <a:off x="993992" y="2930561"/>
            <a:ext cx="1944736" cy="623128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96" b="1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集成</a:t>
            </a:r>
            <a:r>
              <a:rPr lang="en-US" altLang="zh-CN" sz="1396" b="1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eulermaker</a:t>
            </a:r>
            <a:endParaRPr lang="en-US" altLang="zh-CN" sz="1396" b="1" kern="0" dirty="0">
              <a:solidFill>
                <a:schemeClr val="accent3">
                  <a:lumMod val="50000"/>
                </a:schemeClr>
              </a:solidFill>
              <a:latin typeface="微软雅黑"/>
              <a:ea typeface="微软雅黑"/>
            </a:endParaRP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远程构建</a:t>
            </a:r>
            <a:endParaRPr lang="zh-CN" altLang="en-US" sz="1050" kern="0" dirty="0">
              <a:solidFill>
                <a:schemeClr val="accent3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8D0183-42A6-4240-8459-2CAACE472C59}"/>
              </a:ext>
            </a:extLst>
          </p:cNvPr>
          <p:cNvSpPr/>
          <p:nvPr/>
        </p:nvSpPr>
        <p:spPr>
          <a:xfrm>
            <a:off x="993992" y="3648361"/>
            <a:ext cx="1944736" cy="735416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296" tIns="0" rIns="91296" bIns="456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396" b="1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集成</a:t>
            </a:r>
            <a:r>
              <a:rPr lang="en-US" altLang="zh-CN" sz="1396" b="1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eulerpipeline</a:t>
            </a:r>
          </a:p>
          <a:p>
            <a:pPr algn="ctr" defTabSz="912938" fontAlgn="t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ker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远程测试</a:t>
            </a:r>
            <a:endParaRPr lang="zh-CN" altLang="en-US" sz="1100" kern="0" dirty="0">
              <a:solidFill>
                <a:schemeClr val="accent3">
                  <a:lumMod val="50000"/>
                </a:schemeClr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81140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12815</TotalTime>
  <Words>1152</Words>
  <Application>Microsoft Office PowerPoint</Application>
  <PresentationFormat>宽屏</PresentationFormat>
  <Paragraphs>318</Paragraphs>
  <Slides>16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FZLanTingHeiS-R-GB</vt:lpstr>
      <vt:lpstr>Gill Sans</vt:lpstr>
      <vt:lpstr>HarmonyHeiTi</vt:lpstr>
      <vt:lpstr>HarmonyOS Sans SC</vt:lpstr>
      <vt:lpstr>Helvetica Neue Medium</vt:lpstr>
      <vt:lpstr>Lato</vt:lpstr>
      <vt:lpstr>等线</vt:lpstr>
      <vt:lpstr>等线 Light</vt:lpstr>
      <vt:lpstr>宋体</vt:lpstr>
      <vt:lpstr>Microsoft YaHei</vt:lpstr>
      <vt:lpstr>Microsoft YaHei</vt:lpstr>
      <vt:lpstr>Arial</vt:lpstr>
      <vt:lpstr>Calibri</vt:lpstr>
      <vt:lpstr>Times New Roman</vt:lpstr>
      <vt:lpstr>Wingdings</vt:lpstr>
      <vt:lpstr>Office 主题​​</vt:lpstr>
      <vt:lpstr>DevStation：智能化开发平台</vt:lpstr>
      <vt:lpstr>目录</vt:lpstr>
      <vt:lpstr>DevStation 概览</vt:lpstr>
      <vt:lpstr>基于openEuler的开发者工作站</vt:lpstr>
      <vt:lpstr>面向开发者集成开发工具、高效协同</vt:lpstr>
      <vt:lpstr>DevStation 核心特性介绍</vt:lpstr>
      <vt:lpstr>安装部署：全新的安装部署体验</vt:lpstr>
      <vt:lpstr>安装部署：oeDeploy——低门槛、易扩展、面向开发者</vt:lpstr>
      <vt:lpstr>oeDevPlugin：高效的开发体验</vt:lpstr>
      <vt:lpstr>PowerPoint 演示文稿</vt:lpstr>
      <vt:lpstr>集成社区工程工具：EulerMaker</vt:lpstr>
      <vt:lpstr>PowerPoint 演示文稿</vt:lpstr>
      <vt:lpstr>EulerPipeline：原生开发服务架构（1+1+N+M）</vt:lpstr>
      <vt:lpstr>DevStation 首版本体验</vt:lpstr>
      <vt:lpstr>体验DevStation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liping (CG)</cp:lastModifiedBy>
  <cp:revision>165</cp:revision>
  <dcterms:created xsi:type="dcterms:W3CDTF">2023-10-13T08:11:36Z</dcterms:created>
  <dcterms:modified xsi:type="dcterms:W3CDTF">2024-11-16T01:53:42Z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(3)Pl5FK/vAeNN36ZzOCAIVQo46D+KzoFvIv85UQYAJsBEe9qjmI9vsLY6o6l7UTs7SRDQITG7a
k8XRMF05l+J2k+CgX9BGn8gUGDrMJLgCFylJ1yAyGimJHpOOTgAo4UT38GKFvvbYqRVQnWHC
BoAVhFQg1yhQGv23reE01p8lMl68cRAUggzOiVActFv6QGSu2L7zkducMZ82FDM+Je2Ssvh2
PEVoUXP0+UQnOJOsKq</vt:lpwstr>
  </property>
  <property fmtid="{D5CDD505-2E9C-101B-9397-08002B2CF9AE}" pid="3" name="_2015_ms_pID_7253431">
    <vt:lpwstr>vR1kowiHlwIeFY3y2zZB6mfnbPt74b8oAxFnOpsnz8l1zpWDL9hcEC
Vgk+RuZRZdCcIPt0t3rIpF8XEEdwUMBqLlT4ufAwa0F8IBPIrfPBqqMur3fV2ZkzW4t5FLoc
K4yE7H3SA/u8hsQI+IKOTEKQ7pB+xKawKLHdF7Ur3UjXMnoDgKGtXXk+ogRDGPjtZoByclFP
T4W69NZho5r9bOj2OiqRqA5TXmkuUnpKBelI</vt:lpwstr>
  </property>
  <property fmtid="{D5CDD505-2E9C-101B-9397-08002B2CF9AE}" pid="4" name="_2015_ms_pID_7253432">
    <vt:lpwstr>yw==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1731321375</vt:lpwstr>
  </property>
</Properties>
</file>